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56" r:id="rId2"/>
    <p:sldId id="260" r:id="rId3"/>
    <p:sldId id="257" r:id="rId4"/>
    <p:sldId id="258" r:id="rId5"/>
  </p:sldIdLst>
  <p:sldSz cx="14630400" cy="8229600"/>
  <p:notesSz cx="8229600" cy="14630400"/>
  <p:embeddedFontLst>
    <p:embeddedFont>
      <p:font typeface="Arimo" panose="020B0604020202020204" charset="0"/>
      <p:regular r:id="rId7"/>
    </p:embeddedFont>
    <p:embeddedFont>
      <p:font typeface="Outfit Extra Bold" panose="020B0604020202020204" charset="0"/>
      <p:regular r:id="rId8"/>
    </p:embeddedFont>
  </p:embeddedFontLst>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29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B831-A46D-D5ED-3F81-F7E39161A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C2BD6-3F23-AC42-7F92-1BD7B4C22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35783-C3A4-DAB1-E851-C74EAED9FD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1CFAA8-0772-7527-DE7C-7A740AA0E372}"/>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65081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txBody>
          <a:bodyPr/>
          <a:lstStyle/>
          <a:p>
            <a:endParaRPr lang="en-G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txBody>
          <a:bodyPr/>
          <a:lstStyle/>
          <a:p>
            <a:endParaRPr lang="en-G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txBody>
          <a:bodyPr/>
          <a:lstStyle/>
          <a:p>
            <a:endParaRPr lang="en-G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txBody>
          <a:bodyPr/>
          <a:lstStyle/>
          <a:p>
            <a:endParaRPr lang="en-GH"/>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85000"/>
            </a:srgbClr>
          </a:solidFill>
          <a:ln/>
        </p:spPr>
        <p:txBody>
          <a:bodyPr/>
          <a:lstStyle/>
          <a:p>
            <a:endParaRPr lang="en-GH"/>
          </a:p>
        </p:txBody>
      </p:sp>
      <p:sp>
        <p:nvSpPr>
          <p:cNvPr id="4" name="Text 1"/>
          <p:cNvSpPr/>
          <p:nvPr/>
        </p:nvSpPr>
        <p:spPr>
          <a:xfrm>
            <a:off x="864037" y="2951321"/>
            <a:ext cx="11771709"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Ghana's New VAT Regime for Real Estate</a:t>
            </a:r>
            <a:endParaRPr lang="en-US" sz="4850" dirty="0"/>
          </a:p>
        </p:txBody>
      </p:sp>
      <p:sp>
        <p:nvSpPr>
          <p:cNvPr id="5" name="Text 2"/>
          <p:cNvSpPr/>
          <p:nvPr/>
        </p:nvSpPr>
        <p:spPr>
          <a:xfrm>
            <a:off x="864037" y="4093131"/>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Effective January 1, 2026, Ghana's new VAT Act (Act 1151) replaces the 5% flat rate for estate developers. A unified system now applies a 15% VAT rate, plus 2.5% NHIL and 2.5% GETFund levies, totaling a 20% effective tax on all residential and commercial property sales by developers.</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3797022" y="1018103"/>
            <a:ext cx="7036237" cy="771525"/>
          </a:xfrm>
          <a:prstGeom prst="rect">
            <a:avLst/>
          </a:prstGeom>
          <a:noFill/>
          <a:ln/>
        </p:spPr>
        <p:txBody>
          <a:bodyPr wrap="square" lIns="0" tIns="0" rIns="0" bIns="0" rtlCol="0" anchor="t"/>
          <a:lstStyle/>
          <a:p>
            <a:pPr marL="0" indent="0" algn="l">
              <a:lnSpc>
                <a:spcPts val="3000"/>
              </a:lnSpc>
              <a:buNone/>
            </a:pPr>
            <a:r>
              <a:rPr lang="en-US" sz="2400" b="1" dirty="0">
                <a:solidFill>
                  <a:srgbClr val="231971"/>
                </a:solidFill>
                <a:latin typeface="Outfit Extra Bold" pitchFamily="34" charset="0"/>
                <a:ea typeface="Outfit Extra Bold" pitchFamily="34" charset="-122"/>
                <a:cs typeface="Outfit Extra Bold" pitchFamily="34" charset="-120"/>
              </a:rPr>
              <a:t>Why Choose Devtraco in the New VAT Environment</a:t>
            </a:r>
            <a:endParaRPr lang="en-US" sz="2400" dirty="0"/>
          </a:p>
        </p:txBody>
      </p:sp>
      <p:sp>
        <p:nvSpPr>
          <p:cNvPr id="3" name="Text 1"/>
          <p:cNvSpPr/>
          <p:nvPr/>
        </p:nvSpPr>
        <p:spPr>
          <a:xfrm>
            <a:off x="3797022" y="1912977"/>
            <a:ext cx="7036237" cy="296228"/>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Despite the 20% effective VAT rate now applied across all developers, Devtraco Group offers distinct advantages that make your investment more valuable.</a:t>
            </a:r>
            <a:endParaRPr lang="en-US" sz="950" dirty="0"/>
          </a:p>
        </p:txBody>
      </p:sp>
      <p:sp>
        <p:nvSpPr>
          <p:cNvPr id="4" name="Shape 2"/>
          <p:cNvSpPr/>
          <p:nvPr/>
        </p:nvSpPr>
        <p:spPr>
          <a:xfrm>
            <a:off x="3797022" y="2278618"/>
            <a:ext cx="3487222" cy="1704380"/>
          </a:xfrm>
          <a:prstGeom prst="roundRect">
            <a:avLst>
              <a:gd name="adj" fmla="val 3042"/>
            </a:avLst>
          </a:prstGeom>
          <a:solidFill>
            <a:srgbClr val="FAFAFA">
              <a:alpha val="95000"/>
            </a:srgbClr>
          </a:solidFill>
          <a:ln w="15240">
            <a:solidFill>
              <a:srgbClr val="BDB8DF"/>
            </a:solidFill>
            <a:prstDash val="solid"/>
          </a:ln>
        </p:spPr>
        <p:txBody>
          <a:bodyPr/>
          <a:lstStyle/>
          <a:p>
            <a:endParaRPr lang="en-GH"/>
          </a:p>
        </p:txBody>
      </p:sp>
      <p:sp>
        <p:nvSpPr>
          <p:cNvPr id="5" name="Shape 3"/>
          <p:cNvSpPr/>
          <p:nvPr/>
        </p:nvSpPr>
        <p:spPr>
          <a:xfrm>
            <a:off x="3812262" y="2293858"/>
            <a:ext cx="3456742" cy="370284"/>
          </a:xfrm>
          <a:prstGeom prst="roundRect">
            <a:avLst>
              <a:gd name="adj" fmla="val 9063"/>
            </a:avLst>
          </a:prstGeom>
          <a:solidFill>
            <a:srgbClr val="E9E6FA"/>
          </a:solidFill>
          <a:ln/>
        </p:spPr>
        <p:txBody>
          <a:bodyPr/>
          <a:lstStyle/>
          <a:p>
            <a:endParaRPr lang="en-GH"/>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8062" y="2382560"/>
            <a:ext cx="185142" cy="185142"/>
          </a:xfrm>
          <a:prstGeom prst="rect">
            <a:avLst/>
          </a:prstGeom>
        </p:spPr>
      </p:pic>
      <p:sp>
        <p:nvSpPr>
          <p:cNvPr id="7" name="Text 4"/>
          <p:cNvSpPr/>
          <p:nvPr/>
        </p:nvSpPr>
        <p:spPr>
          <a:xfrm>
            <a:off x="3935611" y="2725817"/>
            <a:ext cx="1899404"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Superior Tax Management</a:t>
            </a:r>
            <a:endParaRPr lang="en-US" sz="1200" dirty="0"/>
          </a:p>
        </p:txBody>
      </p:sp>
      <p:sp>
        <p:nvSpPr>
          <p:cNvPr id="8" name="Text 5"/>
          <p:cNvSpPr/>
          <p:nvPr/>
        </p:nvSpPr>
        <p:spPr>
          <a:xfrm>
            <a:off x="3935611" y="2955727"/>
            <a:ext cx="3210044" cy="888682"/>
          </a:xfrm>
          <a:prstGeom prst="rect">
            <a:avLst/>
          </a:prstGeom>
          <a:noFill/>
          <a:ln/>
        </p:spPr>
        <p:txBody>
          <a:bodyPr wrap="square" lIns="0" tIns="0" rIns="0" bIns="0" rtlCol="0" anchor="t"/>
          <a:lstStyle/>
          <a:p>
            <a:pPr>
              <a:lnSpc>
                <a:spcPts val="1150"/>
              </a:lnSpc>
            </a:pPr>
            <a:r>
              <a:rPr lang="en-US" sz="950" dirty="0">
                <a:solidFill>
                  <a:srgbClr val="2A2742"/>
                </a:solidFill>
                <a:latin typeface="Arimo" pitchFamily="34" charset="0"/>
                <a:ea typeface="Arimo" pitchFamily="34" charset="-122"/>
                <a:cs typeface="Arimo" pitchFamily="34" charset="-120"/>
              </a:rPr>
              <a:t>While the 20% VAT applies to all developers, </a:t>
            </a:r>
            <a:r>
              <a:rPr lang="en-US" sz="950" dirty="0" err="1">
                <a:solidFill>
                  <a:srgbClr val="2A2742"/>
                </a:solidFill>
                <a:latin typeface="Arimo" pitchFamily="34" charset="0"/>
                <a:ea typeface="Arimo" pitchFamily="34" charset="-122"/>
                <a:cs typeface="Arimo" pitchFamily="34" charset="-120"/>
              </a:rPr>
              <a:t>Devtraco's</a:t>
            </a:r>
            <a:r>
              <a:rPr lang="en-US" sz="950" dirty="0">
                <a:solidFill>
                  <a:srgbClr val="2A2742"/>
                </a:solidFill>
                <a:latin typeface="Arimo" pitchFamily="34" charset="0"/>
                <a:ea typeface="Arimo" pitchFamily="34" charset="-122"/>
                <a:cs typeface="Arimo" pitchFamily="34" charset="-120"/>
              </a:rPr>
              <a:t> mature supply chain, integrated community model, and professional management provide more tangible value per cedi spent—making it a safer and more productive investment in the 2026 tax landscape.</a:t>
            </a:r>
            <a:endParaRPr lang="en-US" sz="950" dirty="0"/>
          </a:p>
        </p:txBody>
      </p:sp>
      <p:sp>
        <p:nvSpPr>
          <p:cNvPr id="9" name="Shape 6"/>
          <p:cNvSpPr/>
          <p:nvPr/>
        </p:nvSpPr>
        <p:spPr>
          <a:xfrm>
            <a:off x="7345918" y="2278618"/>
            <a:ext cx="3487341" cy="1704380"/>
          </a:xfrm>
          <a:prstGeom prst="roundRect">
            <a:avLst>
              <a:gd name="adj" fmla="val 3042"/>
            </a:avLst>
          </a:prstGeom>
          <a:solidFill>
            <a:srgbClr val="FAFAFA">
              <a:alpha val="95000"/>
            </a:srgbClr>
          </a:solidFill>
          <a:ln w="15240">
            <a:solidFill>
              <a:srgbClr val="BDB8DF"/>
            </a:solidFill>
            <a:prstDash val="solid"/>
          </a:ln>
        </p:spPr>
        <p:txBody>
          <a:bodyPr/>
          <a:lstStyle/>
          <a:p>
            <a:endParaRPr lang="en-GH"/>
          </a:p>
        </p:txBody>
      </p:sp>
      <p:sp>
        <p:nvSpPr>
          <p:cNvPr id="10" name="Shape 7"/>
          <p:cNvSpPr/>
          <p:nvPr/>
        </p:nvSpPr>
        <p:spPr>
          <a:xfrm>
            <a:off x="7361158" y="2293858"/>
            <a:ext cx="3456861" cy="370284"/>
          </a:xfrm>
          <a:prstGeom prst="roundRect">
            <a:avLst>
              <a:gd name="adj" fmla="val 9063"/>
            </a:avLst>
          </a:prstGeom>
          <a:solidFill>
            <a:srgbClr val="E9E6FA"/>
          </a:solidFill>
          <a:ln/>
        </p:spPr>
        <p:txBody>
          <a:bodyPr/>
          <a:lstStyle/>
          <a:p>
            <a:endParaRPr lang="en-GH"/>
          </a:p>
        </p:txBody>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6958" y="2382560"/>
            <a:ext cx="185142" cy="185142"/>
          </a:xfrm>
          <a:prstGeom prst="rect">
            <a:avLst/>
          </a:prstGeom>
        </p:spPr>
      </p:pic>
      <p:sp>
        <p:nvSpPr>
          <p:cNvPr id="12" name="Text 8"/>
          <p:cNvSpPr/>
          <p:nvPr/>
        </p:nvSpPr>
        <p:spPr>
          <a:xfrm>
            <a:off x="7484507" y="2725817"/>
            <a:ext cx="1804630"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Better Financing Options</a:t>
            </a:r>
            <a:endParaRPr lang="en-US" sz="1200" dirty="0"/>
          </a:p>
        </p:txBody>
      </p:sp>
      <p:sp>
        <p:nvSpPr>
          <p:cNvPr id="13" name="Text 9"/>
          <p:cNvSpPr/>
          <p:nvPr/>
        </p:nvSpPr>
        <p:spPr>
          <a:xfrm>
            <a:off x="7484507" y="2955727"/>
            <a:ext cx="3210163" cy="740569"/>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Devtraco properties are recognized by financial institutions as prime collateral, making it easier for you to secure mortgages and credit facilities. Your 20% VAT investment is backed by a highly liquid asset with proven resale value from a 25+ year established brand.</a:t>
            </a:r>
            <a:endParaRPr lang="en-US" sz="950" dirty="0"/>
          </a:p>
        </p:txBody>
      </p:sp>
      <p:sp>
        <p:nvSpPr>
          <p:cNvPr id="14" name="Shape 10"/>
          <p:cNvSpPr/>
          <p:nvPr/>
        </p:nvSpPr>
        <p:spPr>
          <a:xfrm>
            <a:off x="3797022" y="4044672"/>
            <a:ext cx="3487222" cy="2435543"/>
          </a:xfrm>
          <a:prstGeom prst="roundRect">
            <a:avLst>
              <a:gd name="adj" fmla="val 2129"/>
            </a:avLst>
          </a:prstGeom>
          <a:solidFill>
            <a:srgbClr val="FAFAFA">
              <a:alpha val="95000"/>
            </a:srgbClr>
          </a:solidFill>
          <a:ln w="15240">
            <a:solidFill>
              <a:srgbClr val="BDB8DF"/>
            </a:solidFill>
            <a:prstDash val="solid"/>
          </a:ln>
        </p:spPr>
        <p:txBody>
          <a:bodyPr/>
          <a:lstStyle/>
          <a:p>
            <a:endParaRPr lang="en-GH"/>
          </a:p>
        </p:txBody>
      </p:sp>
      <p:sp>
        <p:nvSpPr>
          <p:cNvPr id="15" name="Shape 11"/>
          <p:cNvSpPr/>
          <p:nvPr/>
        </p:nvSpPr>
        <p:spPr>
          <a:xfrm>
            <a:off x="3812262" y="4059912"/>
            <a:ext cx="3456742" cy="370284"/>
          </a:xfrm>
          <a:prstGeom prst="roundRect">
            <a:avLst>
              <a:gd name="adj" fmla="val 9063"/>
            </a:avLst>
          </a:prstGeom>
          <a:solidFill>
            <a:srgbClr val="E9E6FA"/>
          </a:solidFill>
          <a:ln/>
        </p:spPr>
        <p:txBody>
          <a:bodyPr/>
          <a:lstStyle/>
          <a:p>
            <a:endParaRPr lang="en-GH"/>
          </a:p>
        </p:txBody>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8062" y="4148614"/>
            <a:ext cx="185142" cy="185142"/>
          </a:xfrm>
          <a:prstGeom prst="rect">
            <a:avLst/>
          </a:prstGeom>
        </p:spPr>
      </p:pic>
      <p:sp>
        <p:nvSpPr>
          <p:cNvPr id="17" name="Text 12"/>
          <p:cNvSpPr/>
          <p:nvPr/>
        </p:nvSpPr>
        <p:spPr>
          <a:xfrm>
            <a:off x="3935611" y="4491871"/>
            <a:ext cx="2685097"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Integrated Community Infrastructure</a:t>
            </a:r>
            <a:endParaRPr lang="en-US" sz="1200" dirty="0"/>
          </a:p>
        </p:txBody>
      </p:sp>
      <p:sp>
        <p:nvSpPr>
          <p:cNvPr id="18" name="Text 13"/>
          <p:cNvSpPr/>
          <p:nvPr/>
        </p:nvSpPr>
        <p:spPr>
          <a:xfrm>
            <a:off x="3935611" y="4721781"/>
            <a:ext cx="3210044" cy="444341"/>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Your 20% VAT payment at Devtraco includes comprehensive infrastructure that other developers don't provide:</a:t>
            </a:r>
            <a:endParaRPr lang="en-US" sz="950" dirty="0"/>
          </a:p>
        </p:txBody>
      </p:sp>
      <p:sp>
        <p:nvSpPr>
          <p:cNvPr id="19" name="Text 14"/>
          <p:cNvSpPr/>
          <p:nvPr/>
        </p:nvSpPr>
        <p:spPr>
          <a:xfrm>
            <a:off x="3935611" y="5203150"/>
            <a:ext cx="3210044" cy="592531"/>
          </a:xfrm>
          <a:prstGeom prst="rect">
            <a:avLst/>
          </a:prstGeom>
          <a:noFill/>
          <a:ln/>
        </p:spPr>
        <p:txBody>
          <a:bodyPr wrap="square" lIns="0" tIns="0" rIns="0" bIns="0" rtlCol="0" anchor="t"/>
          <a:lstStyle/>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On-site police and fire stations</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Tarred roads and street lighting</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Schools and community facilities</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Master-planned communities like Devtraco Courts</a:t>
            </a:r>
            <a:endParaRPr lang="en-US" sz="950" dirty="0"/>
          </a:p>
        </p:txBody>
      </p:sp>
      <p:sp>
        <p:nvSpPr>
          <p:cNvPr id="20" name="Text 15"/>
          <p:cNvSpPr/>
          <p:nvPr/>
        </p:nvSpPr>
        <p:spPr>
          <a:xfrm>
            <a:off x="3935611" y="5832710"/>
            <a:ext cx="3210044" cy="444341"/>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With standalone developments, you pay the same 20% VAT but often lack these integrated services that protect long-term property value.</a:t>
            </a:r>
            <a:endParaRPr lang="en-US" sz="950" dirty="0"/>
          </a:p>
        </p:txBody>
      </p:sp>
      <p:sp>
        <p:nvSpPr>
          <p:cNvPr id="21" name="Shape 16"/>
          <p:cNvSpPr/>
          <p:nvPr/>
        </p:nvSpPr>
        <p:spPr>
          <a:xfrm>
            <a:off x="7345918" y="4044672"/>
            <a:ext cx="3487341" cy="2435543"/>
          </a:xfrm>
          <a:prstGeom prst="roundRect">
            <a:avLst>
              <a:gd name="adj" fmla="val 2129"/>
            </a:avLst>
          </a:prstGeom>
          <a:solidFill>
            <a:srgbClr val="FAFAFA">
              <a:alpha val="95000"/>
            </a:srgbClr>
          </a:solidFill>
          <a:ln w="15240">
            <a:solidFill>
              <a:srgbClr val="BDB8DF"/>
            </a:solidFill>
            <a:prstDash val="solid"/>
          </a:ln>
        </p:spPr>
        <p:txBody>
          <a:bodyPr/>
          <a:lstStyle/>
          <a:p>
            <a:endParaRPr lang="en-GH"/>
          </a:p>
        </p:txBody>
      </p:sp>
      <p:sp>
        <p:nvSpPr>
          <p:cNvPr id="22" name="Shape 17"/>
          <p:cNvSpPr/>
          <p:nvPr/>
        </p:nvSpPr>
        <p:spPr>
          <a:xfrm>
            <a:off x="7361158" y="4059912"/>
            <a:ext cx="3456861" cy="370284"/>
          </a:xfrm>
          <a:prstGeom prst="roundRect">
            <a:avLst>
              <a:gd name="adj" fmla="val 9063"/>
            </a:avLst>
          </a:prstGeom>
          <a:solidFill>
            <a:srgbClr val="E9E6FA"/>
          </a:solidFill>
          <a:ln/>
        </p:spPr>
        <p:txBody>
          <a:bodyPr/>
          <a:lstStyle/>
          <a:p>
            <a:endParaRPr lang="en-GH"/>
          </a:p>
        </p:txBody>
      </p:sp>
      <p:pic>
        <p:nvPicPr>
          <p:cNvPr id="2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96958" y="4148614"/>
            <a:ext cx="185142" cy="185142"/>
          </a:xfrm>
          <a:prstGeom prst="rect">
            <a:avLst/>
          </a:prstGeom>
        </p:spPr>
      </p:pic>
      <p:sp>
        <p:nvSpPr>
          <p:cNvPr id="24" name="Text 18"/>
          <p:cNvSpPr/>
          <p:nvPr/>
        </p:nvSpPr>
        <p:spPr>
          <a:xfrm>
            <a:off x="7484507" y="4491871"/>
            <a:ext cx="2571988"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Professional Property Management</a:t>
            </a:r>
            <a:endParaRPr lang="en-US" sz="1200" dirty="0"/>
          </a:p>
        </p:txBody>
      </p:sp>
      <p:sp>
        <p:nvSpPr>
          <p:cNvPr id="25" name="Text 19"/>
          <p:cNvSpPr/>
          <p:nvPr/>
        </p:nvSpPr>
        <p:spPr>
          <a:xfrm>
            <a:off x="7484507" y="4721781"/>
            <a:ext cx="3210163" cy="888682"/>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Devtraco's dedicated subsidiary, Elan Ghana Property Services, uses standardized ISO processes for maintenance and upkeep. This professional management ensures your property maintains its value over time, unlike many unmanaged developments in Accra that depreciate due to poor maintenance.</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76737" y="2138441"/>
            <a:ext cx="6111716" cy="385763"/>
          </a:xfrm>
          <a:prstGeom prst="rect">
            <a:avLst/>
          </a:prstGeom>
          <a:noFill/>
          <a:ln/>
        </p:spPr>
        <p:txBody>
          <a:bodyPr wrap="none" lIns="0" tIns="0" rIns="0" bIns="0" rtlCol="0" anchor="t"/>
          <a:lstStyle/>
          <a:p>
            <a:pPr marL="0" indent="0" algn="l">
              <a:lnSpc>
                <a:spcPts val="3000"/>
              </a:lnSpc>
              <a:buNone/>
            </a:pPr>
            <a:r>
              <a:rPr lang="en-US" sz="2400" b="1" dirty="0">
                <a:solidFill>
                  <a:srgbClr val="231971"/>
                </a:solidFill>
                <a:latin typeface="Outfit Extra Bold" pitchFamily="34" charset="0"/>
                <a:ea typeface="Outfit Extra Bold" pitchFamily="34" charset="-122"/>
                <a:cs typeface="Outfit Extra Bold" pitchFamily="34" charset="-120"/>
              </a:rPr>
              <a:t>Understanding the 20% Value Added Tax  Act 2025 (Act 1151) on Supply of Real Estate in Ghana</a:t>
            </a:r>
            <a:endParaRPr lang="en-US" sz="2400" dirty="0"/>
          </a:p>
        </p:txBody>
      </p:sp>
      <p:sp>
        <p:nvSpPr>
          <p:cNvPr id="3" name="Text 1"/>
          <p:cNvSpPr/>
          <p:nvPr/>
        </p:nvSpPr>
        <p:spPr>
          <a:xfrm>
            <a:off x="876737" y="2647552"/>
            <a:ext cx="123349" cy="154305"/>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Outfit Light" pitchFamily="34" charset="0"/>
                <a:ea typeface="Outfit Light" pitchFamily="34" charset="-122"/>
                <a:cs typeface="Outfit Light" pitchFamily="34" charset="-120"/>
              </a:rPr>
              <a:t>01</a:t>
            </a:r>
            <a:endParaRPr lang="en-US" sz="950" dirty="0"/>
          </a:p>
        </p:txBody>
      </p:sp>
      <p:sp>
        <p:nvSpPr>
          <p:cNvPr id="4" name="Shape 2"/>
          <p:cNvSpPr/>
          <p:nvPr/>
        </p:nvSpPr>
        <p:spPr>
          <a:xfrm>
            <a:off x="876737" y="2842101"/>
            <a:ext cx="3487222" cy="15240"/>
          </a:xfrm>
          <a:prstGeom prst="rect">
            <a:avLst/>
          </a:prstGeom>
          <a:solidFill>
            <a:srgbClr val="5E4CE6"/>
          </a:solidFill>
          <a:ln/>
        </p:spPr>
        <p:txBody>
          <a:bodyPr/>
          <a:lstStyle/>
          <a:p>
            <a:endParaRPr lang="en-GH"/>
          </a:p>
        </p:txBody>
      </p:sp>
      <p:sp>
        <p:nvSpPr>
          <p:cNvPr id="5" name="Text 3"/>
          <p:cNvSpPr/>
          <p:nvPr/>
        </p:nvSpPr>
        <p:spPr>
          <a:xfrm>
            <a:off x="876737" y="2934255"/>
            <a:ext cx="2883456"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What is the new 20% VAT on real estate?</a:t>
            </a:r>
            <a:endParaRPr lang="en-US" sz="1200" dirty="0"/>
          </a:p>
        </p:txBody>
      </p:sp>
      <p:sp>
        <p:nvSpPr>
          <p:cNvPr id="6" name="Text 4"/>
          <p:cNvSpPr/>
          <p:nvPr/>
        </p:nvSpPr>
        <p:spPr>
          <a:xfrm>
            <a:off x="876737" y="3164165"/>
            <a:ext cx="3487222" cy="740569"/>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The 20% VAT represents the applicable Value Added Tax on taxable real estate under Ghana's revised VAT framework. It applies to qualifying real estate developments and is charged on the sale of eligible properties in accordance with current tax regulations.</a:t>
            </a:r>
            <a:endParaRPr lang="en-US" sz="950" dirty="0"/>
          </a:p>
        </p:txBody>
      </p:sp>
      <p:sp>
        <p:nvSpPr>
          <p:cNvPr id="7" name="Text 5"/>
          <p:cNvSpPr/>
          <p:nvPr/>
        </p:nvSpPr>
        <p:spPr>
          <a:xfrm>
            <a:off x="4425633" y="2647552"/>
            <a:ext cx="123349" cy="154305"/>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Outfit Light" pitchFamily="34" charset="0"/>
                <a:ea typeface="Outfit Light" pitchFamily="34" charset="-122"/>
                <a:cs typeface="Outfit Light" pitchFamily="34" charset="-120"/>
              </a:rPr>
              <a:t>02</a:t>
            </a:r>
            <a:endParaRPr lang="en-US" sz="950" dirty="0"/>
          </a:p>
        </p:txBody>
      </p:sp>
      <p:sp>
        <p:nvSpPr>
          <p:cNvPr id="8" name="Shape 6"/>
          <p:cNvSpPr/>
          <p:nvPr/>
        </p:nvSpPr>
        <p:spPr>
          <a:xfrm>
            <a:off x="4425633" y="2842101"/>
            <a:ext cx="3487341" cy="15240"/>
          </a:xfrm>
          <a:prstGeom prst="rect">
            <a:avLst/>
          </a:prstGeom>
          <a:solidFill>
            <a:srgbClr val="5E4CE6"/>
          </a:solidFill>
          <a:ln/>
        </p:spPr>
        <p:txBody>
          <a:bodyPr/>
          <a:lstStyle/>
          <a:p>
            <a:endParaRPr lang="en-GH"/>
          </a:p>
        </p:txBody>
      </p:sp>
      <p:sp>
        <p:nvSpPr>
          <p:cNvPr id="9" name="Text 7"/>
          <p:cNvSpPr/>
          <p:nvPr/>
        </p:nvSpPr>
        <p:spPr>
          <a:xfrm>
            <a:off x="4425633" y="2934255"/>
            <a:ext cx="3396496"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Is this a new tax introduced by the government?</a:t>
            </a:r>
            <a:endParaRPr lang="en-US" sz="1200" dirty="0"/>
          </a:p>
        </p:txBody>
      </p:sp>
      <p:sp>
        <p:nvSpPr>
          <p:cNvPr id="10" name="Text 8"/>
          <p:cNvSpPr/>
          <p:nvPr/>
        </p:nvSpPr>
        <p:spPr>
          <a:xfrm>
            <a:off x="4425633" y="3164165"/>
            <a:ext cx="3487341" cy="444341"/>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No. This is not an entirely new tax. It is a revision and harmonisation of existing VAT and related levies, resulting in an effective VAT rate of 20% on applicable supplies.</a:t>
            </a:r>
            <a:endParaRPr lang="en-US" sz="950" dirty="0"/>
          </a:p>
        </p:txBody>
      </p:sp>
      <p:sp>
        <p:nvSpPr>
          <p:cNvPr id="11" name="Text 9"/>
          <p:cNvSpPr/>
          <p:nvPr/>
        </p:nvSpPr>
        <p:spPr>
          <a:xfrm>
            <a:off x="876737" y="4058919"/>
            <a:ext cx="123349" cy="154305"/>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Outfit Light" pitchFamily="34" charset="0"/>
                <a:ea typeface="Outfit Light" pitchFamily="34" charset="-122"/>
                <a:cs typeface="Outfit Light" pitchFamily="34" charset="-120"/>
              </a:rPr>
              <a:t>03</a:t>
            </a:r>
            <a:endParaRPr lang="en-US" sz="950" dirty="0"/>
          </a:p>
        </p:txBody>
      </p:sp>
      <p:sp>
        <p:nvSpPr>
          <p:cNvPr id="12" name="Shape 10"/>
          <p:cNvSpPr/>
          <p:nvPr/>
        </p:nvSpPr>
        <p:spPr>
          <a:xfrm>
            <a:off x="876737" y="4253467"/>
            <a:ext cx="3487222" cy="15240"/>
          </a:xfrm>
          <a:prstGeom prst="rect">
            <a:avLst/>
          </a:prstGeom>
          <a:solidFill>
            <a:srgbClr val="5E4CE6"/>
          </a:solidFill>
          <a:ln/>
        </p:spPr>
        <p:txBody>
          <a:bodyPr/>
          <a:lstStyle/>
          <a:p>
            <a:endParaRPr lang="en-GH"/>
          </a:p>
        </p:txBody>
      </p:sp>
      <p:sp>
        <p:nvSpPr>
          <p:cNvPr id="13" name="Text 11"/>
          <p:cNvSpPr/>
          <p:nvPr/>
        </p:nvSpPr>
        <p:spPr>
          <a:xfrm>
            <a:off x="876737" y="4345622"/>
            <a:ext cx="3031093"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When did the new VAT regime take effect?</a:t>
            </a:r>
            <a:endParaRPr lang="en-US" sz="1200" dirty="0"/>
          </a:p>
        </p:txBody>
      </p:sp>
      <p:sp>
        <p:nvSpPr>
          <p:cNvPr id="14" name="Text 12"/>
          <p:cNvSpPr/>
          <p:nvPr/>
        </p:nvSpPr>
        <p:spPr>
          <a:xfrm>
            <a:off x="876737" y="4575532"/>
            <a:ext cx="3487222" cy="444341"/>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The revised VAT regime takes effect from January 2026. Transactions and balances applicable after this date fall under the new VAT treatment.</a:t>
            </a:r>
            <a:endParaRPr lang="en-US" sz="950" dirty="0"/>
          </a:p>
        </p:txBody>
      </p:sp>
      <p:sp>
        <p:nvSpPr>
          <p:cNvPr id="15" name="Text 13"/>
          <p:cNvSpPr/>
          <p:nvPr/>
        </p:nvSpPr>
        <p:spPr>
          <a:xfrm>
            <a:off x="4425633" y="4058919"/>
            <a:ext cx="123349" cy="154305"/>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Outfit Light" pitchFamily="34" charset="0"/>
                <a:ea typeface="Outfit Light" pitchFamily="34" charset="-122"/>
                <a:cs typeface="Outfit Light" pitchFamily="34" charset="-120"/>
              </a:rPr>
              <a:t>04</a:t>
            </a:r>
            <a:endParaRPr lang="en-US" sz="950" dirty="0"/>
          </a:p>
        </p:txBody>
      </p:sp>
      <p:sp>
        <p:nvSpPr>
          <p:cNvPr id="16" name="Shape 14"/>
          <p:cNvSpPr/>
          <p:nvPr/>
        </p:nvSpPr>
        <p:spPr>
          <a:xfrm>
            <a:off x="4425633" y="4253467"/>
            <a:ext cx="3487341" cy="15240"/>
          </a:xfrm>
          <a:prstGeom prst="rect">
            <a:avLst/>
          </a:prstGeom>
          <a:solidFill>
            <a:srgbClr val="5E4CE6"/>
          </a:solidFill>
          <a:ln/>
        </p:spPr>
        <p:txBody>
          <a:bodyPr/>
          <a:lstStyle/>
          <a:p>
            <a:endParaRPr lang="en-GH"/>
          </a:p>
        </p:txBody>
      </p:sp>
      <p:sp>
        <p:nvSpPr>
          <p:cNvPr id="17" name="Text 15"/>
          <p:cNvSpPr/>
          <p:nvPr/>
        </p:nvSpPr>
        <p:spPr>
          <a:xfrm>
            <a:off x="4425633" y="4345622"/>
            <a:ext cx="2538055" cy="192881"/>
          </a:xfrm>
          <a:prstGeom prst="rect">
            <a:avLst/>
          </a:prstGeom>
          <a:noFill/>
          <a:ln/>
        </p:spPr>
        <p:txBody>
          <a:bodyPr wrap="non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Who is required to charge this VAT?</a:t>
            </a:r>
            <a:endParaRPr lang="en-US" sz="1200" dirty="0"/>
          </a:p>
        </p:txBody>
      </p:sp>
      <p:sp>
        <p:nvSpPr>
          <p:cNvPr id="18" name="Text 16"/>
          <p:cNvSpPr/>
          <p:nvPr/>
        </p:nvSpPr>
        <p:spPr>
          <a:xfrm>
            <a:off x="4425633" y="4575532"/>
            <a:ext cx="3487341" cy="592455"/>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Developers and suppliers who are VAT-registered and whose developments fall within the taxable category are required by law to charge and remit VAT to the Ghana Revenue Authority (GRA).</a:t>
            </a:r>
            <a:endParaRPr lang="en-US" sz="950" dirty="0"/>
          </a:p>
        </p:txBody>
      </p:sp>
      <p:sp>
        <p:nvSpPr>
          <p:cNvPr id="19" name="Text 17"/>
          <p:cNvSpPr/>
          <p:nvPr/>
        </p:nvSpPr>
        <p:spPr>
          <a:xfrm>
            <a:off x="876737" y="5353010"/>
            <a:ext cx="4692968" cy="308610"/>
          </a:xfrm>
          <a:prstGeom prst="rect">
            <a:avLst/>
          </a:prstGeom>
          <a:noFill/>
          <a:ln/>
        </p:spPr>
        <p:txBody>
          <a:bodyPr wrap="none" lIns="0" tIns="0" rIns="0" bIns="0" rtlCol="0" anchor="t"/>
          <a:lstStyle/>
          <a:p>
            <a:pPr marL="0" indent="0" algn="l">
              <a:lnSpc>
                <a:spcPts val="2400"/>
              </a:lnSpc>
              <a:buNone/>
            </a:pPr>
            <a:r>
              <a:rPr lang="en-US" sz="1900" b="1" dirty="0">
                <a:solidFill>
                  <a:srgbClr val="231971"/>
                </a:solidFill>
                <a:latin typeface="Outfit Extra Bold" pitchFamily="34" charset="0"/>
                <a:ea typeface="Outfit Extra Bold" pitchFamily="34" charset="-122"/>
                <a:cs typeface="Outfit Extra Bold" pitchFamily="34" charset="-120"/>
              </a:rPr>
              <a:t>Property Applicability and VAT Structure</a:t>
            </a:r>
            <a:endParaRPr lang="en-US" sz="1900" dirty="0"/>
          </a:p>
        </p:txBody>
      </p:sp>
      <p:sp>
        <p:nvSpPr>
          <p:cNvPr id="20" name="Text 18"/>
          <p:cNvSpPr/>
          <p:nvPr/>
        </p:nvSpPr>
        <p:spPr>
          <a:xfrm>
            <a:off x="876737" y="5815806"/>
            <a:ext cx="2643307" cy="192881"/>
          </a:xfrm>
          <a:prstGeom prst="rect">
            <a:avLst/>
          </a:prstGeom>
          <a:noFill/>
          <a:ln/>
        </p:spPr>
        <p:txBody>
          <a:bodyPr wrap="none" lIns="0" tIns="0" rIns="0" bIns="0" rtlCol="0" anchor="t"/>
          <a:lstStyle/>
          <a:p>
            <a:pPr marL="0" indent="0" algn="l">
              <a:lnSpc>
                <a:spcPts val="1500"/>
              </a:lnSpc>
              <a:buNone/>
            </a:pPr>
            <a:r>
              <a:rPr lang="en-US" sz="1200" b="1" dirty="0">
                <a:solidFill>
                  <a:srgbClr val="231971"/>
                </a:solidFill>
                <a:latin typeface="Outfit Extra Bold" pitchFamily="34" charset="0"/>
                <a:ea typeface="Outfit Extra Bold" pitchFamily="34" charset="-122"/>
                <a:cs typeface="Outfit Extra Bold" pitchFamily="34" charset="-120"/>
              </a:rPr>
              <a:t>Does the VAT apply to all properties?</a:t>
            </a:r>
            <a:endParaRPr lang="en-US" sz="1200" dirty="0"/>
          </a:p>
        </p:txBody>
      </p:sp>
      <p:sp>
        <p:nvSpPr>
          <p:cNvPr id="21" name="Text 19"/>
          <p:cNvSpPr/>
          <p:nvPr/>
        </p:nvSpPr>
        <p:spPr>
          <a:xfrm>
            <a:off x="876737" y="6070361"/>
            <a:ext cx="3367564" cy="296228"/>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No. VAT does not automatically apply to all properties. Applicability depends on factors such as:</a:t>
            </a:r>
            <a:endParaRPr lang="en-US" sz="950" dirty="0"/>
          </a:p>
        </p:txBody>
      </p:sp>
      <p:sp>
        <p:nvSpPr>
          <p:cNvPr id="22" name="Text 20"/>
          <p:cNvSpPr/>
          <p:nvPr/>
        </p:nvSpPr>
        <p:spPr>
          <a:xfrm>
            <a:off x="876737" y="6422072"/>
            <a:ext cx="3367564" cy="592531"/>
          </a:xfrm>
          <a:prstGeom prst="rect">
            <a:avLst/>
          </a:prstGeom>
          <a:noFill/>
          <a:ln/>
        </p:spPr>
        <p:txBody>
          <a:bodyPr wrap="square" lIns="0" tIns="0" rIns="0" bIns="0" rtlCol="0" anchor="t"/>
          <a:lstStyle/>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Nature of the development</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Use of the property (residential, commercial, hospitality, serviced units, etc.)</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The VAT status of the developer</a:t>
            </a:r>
            <a:endParaRPr lang="en-US" sz="950" dirty="0"/>
          </a:p>
        </p:txBody>
      </p:sp>
      <p:sp>
        <p:nvSpPr>
          <p:cNvPr id="23" name="Text 21"/>
          <p:cNvSpPr/>
          <p:nvPr/>
        </p:nvSpPr>
        <p:spPr>
          <a:xfrm>
            <a:off x="876737" y="7070086"/>
            <a:ext cx="3367564" cy="148114"/>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Each project is assessed based on regulatory guidance.</a:t>
            </a:r>
            <a:endParaRPr lang="en-US" sz="950" dirty="0"/>
          </a:p>
        </p:txBody>
      </p:sp>
      <p:sp>
        <p:nvSpPr>
          <p:cNvPr id="24" name="Shape 22"/>
          <p:cNvSpPr/>
          <p:nvPr/>
        </p:nvSpPr>
        <p:spPr>
          <a:xfrm>
            <a:off x="4464090" y="5754131"/>
            <a:ext cx="3545205" cy="1562576"/>
          </a:xfrm>
          <a:prstGeom prst="roundRect">
            <a:avLst>
              <a:gd name="adj" fmla="val 5688"/>
            </a:avLst>
          </a:prstGeom>
          <a:solidFill>
            <a:srgbClr val="5E4CE6">
              <a:alpha val="95000"/>
            </a:srgbClr>
          </a:solidFill>
          <a:ln/>
        </p:spPr>
        <p:txBody>
          <a:bodyPr/>
          <a:lstStyle/>
          <a:p>
            <a:endParaRPr lang="en-GH"/>
          </a:p>
        </p:txBody>
      </p:sp>
      <p:sp>
        <p:nvSpPr>
          <p:cNvPr id="25" name="Text 23"/>
          <p:cNvSpPr/>
          <p:nvPr/>
        </p:nvSpPr>
        <p:spPr>
          <a:xfrm>
            <a:off x="4587439" y="5815806"/>
            <a:ext cx="3298508" cy="578644"/>
          </a:xfrm>
          <a:prstGeom prst="rect">
            <a:avLst/>
          </a:prstGeom>
          <a:noFill/>
          <a:ln/>
        </p:spPr>
        <p:txBody>
          <a:bodyPr wrap="square" lIns="0" tIns="0" rIns="0" bIns="0" rtlCol="0" anchor="t"/>
          <a:lstStyle/>
          <a:p>
            <a:pPr marL="0" indent="0" algn="l">
              <a:lnSpc>
                <a:spcPts val="1500"/>
              </a:lnSpc>
              <a:buNone/>
            </a:pPr>
            <a:r>
              <a:rPr lang="en-US" sz="1200" b="1" dirty="0">
                <a:solidFill>
                  <a:srgbClr val="FFFFFF"/>
                </a:solidFill>
                <a:latin typeface="Outfit Extra Bold" pitchFamily="34" charset="0"/>
                <a:ea typeface="Outfit Extra Bold" pitchFamily="34" charset="-122"/>
                <a:cs typeface="Outfit Extra Bold" pitchFamily="34" charset="-120"/>
              </a:rPr>
              <a:t>Is the business absorbing 6% VAT for Arlo and the client pays 14% as 5% VAT and 1% Covid levy was added to the pricing of units?</a:t>
            </a:r>
            <a:endParaRPr lang="en-US" sz="1200" dirty="0"/>
          </a:p>
        </p:txBody>
      </p:sp>
      <p:sp>
        <p:nvSpPr>
          <p:cNvPr id="26" name="Text 24"/>
          <p:cNvSpPr/>
          <p:nvPr/>
        </p:nvSpPr>
        <p:spPr>
          <a:xfrm>
            <a:off x="4587439" y="6456124"/>
            <a:ext cx="3298508" cy="296228"/>
          </a:xfrm>
          <a:prstGeom prst="rect">
            <a:avLst/>
          </a:prstGeom>
          <a:noFill/>
          <a:ln/>
        </p:spPr>
        <p:txBody>
          <a:bodyPr wrap="square" lIns="0" tIns="0" rIns="0" bIns="0" rtlCol="0" anchor="t"/>
          <a:lstStyle/>
          <a:p>
            <a:pPr marL="0" indent="0" algn="l">
              <a:lnSpc>
                <a:spcPts val="1150"/>
              </a:lnSpc>
              <a:buNone/>
            </a:pPr>
            <a:r>
              <a:rPr lang="en-US" sz="950" dirty="0">
                <a:solidFill>
                  <a:srgbClr val="FFFFFF"/>
                </a:solidFill>
                <a:latin typeface="Arimo" pitchFamily="34" charset="0"/>
                <a:ea typeface="Arimo" pitchFamily="34" charset="-122"/>
                <a:cs typeface="Arimo" pitchFamily="34" charset="-120"/>
              </a:rPr>
              <a:t>Yes. As a commercial decision, the company has elected to absorb 6%, with clients responsible for the remaining 14%.</a:t>
            </a:r>
            <a:endParaRPr lang="en-US" sz="950" dirty="0"/>
          </a:p>
        </p:txBody>
      </p:sp>
      <p:sp>
        <p:nvSpPr>
          <p:cNvPr id="65" name="Text 1">
            <a:extLst>
              <a:ext uri="{FF2B5EF4-FFF2-40B4-BE49-F238E27FC236}">
                <a16:creationId xmlns:a16="http://schemas.microsoft.com/office/drawing/2014/main" id="{E4528F60-0267-BA2D-3B99-4DD87D23DC5E}"/>
              </a:ext>
            </a:extLst>
          </p:cNvPr>
          <p:cNvSpPr/>
          <p:nvPr/>
        </p:nvSpPr>
        <p:spPr>
          <a:xfrm>
            <a:off x="876738" y="188954"/>
            <a:ext cx="12973078" cy="1659612"/>
          </a:xfrm>
          <a:prstGeom prst="rect">
            <a:avLst/>
          </a:prstGeom>
          <a:noFill/>
          <a:ln/>
        </p:spPr>
        <p:txBody>
          <a:bodyPr wrap="squar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Frequently Asked Questions (FAQs): 20% VAT on Real Estate Development in Ghana</a:t>
            </a:r>
            <a:endParaRPr lang="en-US" sz="4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2A5E-5CB6-D012-6250-B839A21B7785}"/>
            </a:ext>
          </a:extLst>
        </p:cNvPr>
        <p:cNvGrpSpPr/>
        <p:nvPr/>
      </p:nvGrpSpPr>
      <p:grpSpPr>
        <a:xfrm>
          <a:off x="0" y="0"/>
          <a:ext cx="0" cy="0"/>
          <a:chOff x="0" y="0"/>
          <a:chExt cx="0" cy="0"/>
        </a:xfrm>
      </p:grpSpPr>
      <p:sp>
        <p:nvSpPr>
          <p:cNvPr id="27" name="Text 25">
            <a:extLst>
              <a:ext uri="{FF2B5EF4-FFF2-40B4-BE49-F238E27FC236}">
                <a16:creationId xmlns:a16="http://schemas.microsoft.com/office/drawing/2014/main" id="{2F03AC8C-7A05-CDCE-4511-5E5C5EEDCC81}"/>
              </a:ext>
            </a:extLst>
          </p:cNvPr>
          <p:cNvSpPr/>
          <p:nvPr/>
        </p:nvSpPr>
        <p:spPr>
          <a:xfrm>
            <a:off x="1929943" y="667765"/>
            <a:ext cx="3767257" cy="308610"/>
          </a:xfrm>
          <a:prstGeom prst="rect">
            <a:avLst/>
          </a:prstGeom>
          <a:noFill/>
          <a:ln/>
        </p:spPr>
        <p:txBody>
          <a:bodyPr wrap="none" lIns="0" tIns="0" rIns="0" bIns="0" rtlCol="0" anchor="t"/>
          <a:lstStyle/>
          <a:p>
            <a:pPr marL="0" indent="0" algn="l">
              <a:lnSpc>
                <a:spcPts val="2400"/>
              </a:lnSpc>
              <a:buNone/>
            </a:pPr>
            <a:r>
              <a:rPr lang="en-US" sz="1900" b="1" dirty="0">
                <a:solidFill>
                  <a:srgbClr val="231971"/>
                </a:solidFill>
                <a:latin typeface="Outfit Extra Bold" pitchFamily="34" charset="0"/>
                <a:ea typeface="Outfit Extra Bold" pitchFamily="34" charset="-122"/>
                <a:cs typeface="Outfit Extra Bold" pitchFamily="34" charset="-120"/>
              </a:rPr>
              <a:t>Payment and Application Details</a:t>
            </a:r>
            <a:endParaRPr lang="en-US" sz="1900" dirty="0"/>
          </a:p>
        </p:txBody>
      </p:sp>
      <p:sp>
        <p:nvSpPr>
          <p:cNvPr id="28" name="Shape 26">
            <a:extLst>
              <a:ext uri="{FF2B5EF4-FFF2-40B4-BE49-F238E27FC236}">
                <a16:creationId xmlns:a16="http://schemas.microsoft.com/office/drawing/2014/main" id="{09A2780D-498F-793A-73BD-7BB6AD8164F5}"/>
              </a:ext>
            </a:extLst>
          </p:cNvPr>
          <p:cNvSpPr/>
          <p:nvPr/>
        </p:nvSpPr>
        <p:spPr>
          <a:xfrm>
            <a:off x="1929943" y="1068886"/>
            <a:ext cx="1712714" cy="2483644"/>
          </a:xfrm>
          <a:prstGeom prst="roundRect">
            <a:avLst>
              <a:gd name="adj" fmla="val 3027"/>
            </a:avLst>
          </a:prstGeom>
          <a:solidFill>
            <a:srgbClr val="E9E6FA"/>
          </a:solidFill>
          <a:ln w="7620">
            <a:solidFill>
              <a:srgbClr val="BDB8DF"/>
            </a:solidFill>
            <a:prstDash val="solid"/>
          </a:ln>
        </p:spPr>
        <p:txBody>
          <a:bodyPr/>
          <a:lstStyle/>
          <a:p>
            <a:endParaRPr lang="en-GH"/>
          </a:p>
        </p:txBody>
      </p:sp>
      <p:sp>
        <p:nvSpPr>
          <p:cNvPr id="29" name="Text 27">
            <a:extLst>
              <a:ext uri="{FF2B5EF4-FFF2-40B4-BE49-F238E27FC236}">
                <a16:creationId xmlns:a16="http://schemas.microsoft.com/office/drawing/2014/main" id="{7F52DC3B-F7AA-C316-A2AE-BB13075F91A4}"/>
              </a:ext>
            </a:extLst>
          </p:cNvPr>
          <p:cNvSpPr/>
          <p:nvPr/>
        </p:nvSpPr>
        <p:spPr>
          <a:xfrm>
            <a:off x="2060912" y="1199855"/>
            <a:ext cx="1450777" cy="771525"/>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How will VAT appear on receipts &amp; Statement of accounts?</a:t>
            </a:r>
            <a:endParaRPr lang="en-US" sz="1200" dirty="0"/>
          </a:p>
        </p:txBody>
      </p:sp>
      <p:sp>
        <p:nvSpPr>
          <p:cNvPr id="30" name="Text 28">
            <a:extLst>
              <a:ext uri="{FF2B5EF4-FFF2-40B4-BE49-F238E27FC236}">
                <a16:creationId xmlns:a16="http://schemas.microsoft.com/office/drawing/2014/main" id="{0CFBD629-D74F-C70C-7FBF-866145573380}"/>
              </a:ext>
            </a:extLst>
          </p:cNvPr>
          <p:cNvSpPr/>
          <p:nvPr/>
        </p:nvSpPr>
        <p:spPr>
          <a:xfrm>
            <a:off x="2060912" y="2008408"/>
            <a:ext cx="1450777" cy="148114"/>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VAT will be:</a:t>
            </a:r>
            <a:endParaRPr lang="en-US" sz="950" dirty="0"/>
          </a:p>
        </p:txBody>
      </p:sp>
      <p:sp>
        <p:nvSpPr>
          <p:cNvPr id="31" name="Text 29">
            <a:extLst>
              <a:ext uri="{FF2B5EF4-FFF2-40B4-BE49-F238E27FC236}">
                <a16:creationId xmlns:a16="http://schemas.microsoft.com/office/drawing/2014/main" id="{F00BBB1B-49C9-0B50-40A3-E118C309E244}"/>
              </a:ext>
            </a:extLst>
          </p:cNvPr>
          <p:cNvSpPr/>
          <p:nvPr/>
        </p:nvSpPr>
        <p:spPr>
          <a:xfrm>
            <a:off x="2060912" y="2193551"/>
            <a:ext cx="1450777" cy="1185062"/>
          </a:xfrm>
          <a:prstGeom prst="rect">
            <a:avLst/>
          </a:prstGeom>
          <a:noFill/>
          <a:ln/>
        </p:spPr>
        <p:txBody>
          <a:bodyPr wrap="square" lIns="0" tIns="0" rIns="0" bIns="0" rtlCol="0" anchor="t"/>
          <a:lstStyle/>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Clearly itemised as a separate line item</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Shown as a percentage and monetary value</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Reflected transparently on official invoices</a:t>
            </a:r>
            <a:endParaRPr lang="en-US" sz="950" dirty="0"/>
          </a:p>
        </p:txBody>
      </p:sp>
      <p:sp>
        <p:nvSpPr>
          <p:cNvPr id="32" name="Shape 30">
            <a:extLst>
              <a:ext uri="{FF2B5EF4-FFF2-40B4-BE49-F238E27FC236}">
                <a16:creationId xmlns:a16="http://schemas.microsoft.com/office/drawing/2014/main" id="{279B865F-66D2-E8BC-30B0-D66B52EC708D}"/>
              </a:ext>
            </a:extLst>
          </p:cNvPr>
          <p:cNvSpPr/>
          <p:nvPr/>
        </p:nvSpPr>
        <p:spPr>
          <a:xfrm>
            <a:off x="3704332" y="1068886"/>
            <a:ext cx="1712833" cy="2483644"/>
          </a:xfrm>
          <a:prstGeom prst="roundRect">
            <a:avLst>
              <a:gd name="adj" fmla="val 3027"/>
            </a:avLst>
          </a:prstGeom>
          <a:solidFill>
            <a:srgbClr val="E9E6FA"/>
          </a:solidFill>
          <a:ln w="7620">
            <a:solidFill>
              <a:srgbClr val="BDB8DF"/>
            </a:solidFill>
            <a:prstDash val="solid"/>
          </a:ln>
        </p:spPr>
        <p:txBody>
          <a:bodyPr/>
          <a:lstStyle/>
          <a:p>
            <a:endParaRPr lang="en-GH"/>
          </a:p>
        </p:txBody>
      </p:sp>
      <p:sp>
        <p:nvSpPr>
          <p:cNvPr id="33" name="Text 31">
            <a:extLst>
              <a:ext uri="{FF2B5EF4-FFF2-40B4-BE49-F238E27FC236}">
                <a16:creationId xmlns:a16="http://schemas.microsoft.com/office/drawing/2014/main" id="{7D04F9C7-38F1-1DA5-3AFD-D474AB9382FB}"/>
              </a:ext>
            </a:extLst>
          </p:cNvPr>
          <p:cNvSpPr/>
          <p:nvPr/>
        </p:nvSpPr>
        <p:spPr>
          <a:xfrm>
            <a:off x="3835300" y="1199855"/>
            <a:ext cx="1450896" cy="771525"/>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Is VAT applied on instalment payments or only at completion?</a:t>
            </a:r>
            <a:endParaRPr lang="en-US" sz="1200" dirty="0"/>
          </a:p>
        </p:txBody>
      </p:sp>
      <p:sp>
        <p:nvSpPr>
          <p:cNvPr id="34" name="Text 32">
            <a:extLst>
              <a:ext uri="{FF2B5EF4-FFF2-40B4-BE49-F238E27FC236}">
                <a16:creationId xmlns:a16="http://schemas.microsoft.com/office/drawing/2014/main" id="{51AA9956-6171-950A-6CFF-15A4F8F06BF0}"/>
              </a:ext>
            </a:extLst>
          </p:cNvPr>
          <p:cNvSpPr/>
          <p:nvPr/>
        </p:nvSpPr>
        <p:spPr>
          <a:xfrm>
            <a:off x="3835300" y="2008408"/>
            <a:ext cx="1450896" cy="888682"/>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VAT is generally applied proportionately to payments made, in line with payment plan. It is not deferred solely to completion.</a:t>
            </a:r>
            <a:endParaRPr lang="en-US" sz="950" dirty="0"/>
          </a:p>
        </p:txBody>
      </p:sp>
      <p:sp>
        <p:nvSpPr>
          <p:cNvPr id="35" name="Shape 33">
            <a:extLst>
              <a:ext uri="{FF2B5EF4-FFF2-40B4-BE49-F238E27FC236}">
                <a16:creationId xmlns:a16="http://schemas.microsoft.com/office/drawing/2014/main" id="{4A2FFF2C-4EBC-182C-643F-9A4C46901816}"/>
              </a:ext>
            </a:extLst>
          </p:cNvPr>
          <p:cNvSpPr/>
          <p:nvPr/>
        </p:nvSpPr>
        <p:spPr>
          <a:xfrm>
            <a:off x="5478839" y="1068886"/>
            <a:ext cx="1712833" cy="2483644"/>
          </a:xfrm>
          <a:prstGeom prst="roundRect">
            <a:avLst>
              <a:gd name="adj" fmla="val 3027"/>
            </a:avLst>
          </a:prstGeom>
          <a:solidFill>
            <a:srgbClr val="E9E6FA"/>
          </a:solidFill>
          <a:ln w="7620">
            <a:solidFill>
              <a:srgbClr val="BDB8DF"/>
            </a:solidFill>
            <a:prstDash val="solid"/>
          </a:ln>
        </p:spPr>
        <p:txBody>
          <a:bodyPr/>
          <a:lstStyle/>
          <a:p>
            <a:endParaRPr lang="en-GH"/>
          </a:p>
        </p:txBody>
      </p:sp>
      <p:sp>
        <p:nvSpPr>
          <p:cNvPr id="36" name="Text 34">
            <a:extLst>
              <a:ext uri="{FF2B5EF4-FFF2-40B4-BE49-F238E27FC236}">
                <a16:creationId xmlns:a16="http://schemas.microsoft.com/office/drawing/2014/main" id="{8B387E63-B7A8-6DE5-4260-7C055F3F84B3}"/>
              </a:ext>
            </a:extLst>
          </p:cNvPr>
          <p:cNvSpPr/>
          <p:nvPr/>
        </p:nvSpPr>
        <p:spPr>
          <a:xfrm>
            <a:off x="5609808" y="1199855"/>
            <a:ext cx="1450896" cy="771525"/>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What happens to payments made before January 2026?</a:t>
            </a:r>
            <a:endParaRPr lang="en-US" sz="1200" dirty="0"/>
          </a:p>
        </p:txBody>
      </p:sp>
      <p:sp>
        <p:nvSpPr>
          <p:cNvPr id="37" name="Text 35">
            <a:extLst>
              <a:ext uri="{FF2B5EF4-FFF2-40B4-BE49-F238E27FC236}">
                <a16:creationId xmlns:a16="http://schemas.microsoft.com/office/drawing/2014/main" id="{9893C46B-55EF-D706-E583-FCD50CDBA772}"/>
              </a:ext>
            </a:extLst>
          </p:cNvPr>
          <p:cNvSpPr/>
          <p:nvPr/>
        </p:nvSpPr>
        <p:spPr>
          <a:xfrm>
            <a:off x="5609808" y="2008408"/>
            <a:ext cx="1450896" cy="1036796"/>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Payments fully received before January 2026 are not subject to the new VAT regime. VAT applies only to qualifying balances and transactions after the effective date.</a:t>
            </a:r>
            <a:endParaRPr lang="en-US" sz="950" dirty="0"/>
          </a:p>
        </p:txBody>
      </p:sp>
      <p:sp>
        <p:nvSpPr>
          <p:cNvPr id="38" name="Shape 36">
            <a:extLst>
              <a:ext uri="{FF2B5EF4-FFF2-40B4-BE49-F238E27FC236}">
                <a16:creationId xmlns:a16="http://schemas.microsoft.com/office/drawing/2014/main" id="{D40F6BBD-08F7-20D2-668D-ACC94CA4F55D}"/>
              </a:ext>
            </a:extLst>
          </p:cNvPr>
          <p:cNvSpPr/>
          <p:nvPr/>
        </p:nvSpPr>
        <p:spPr>
          <a:xfrm>
            <a:off x="7253347" y="1068886"/>
            <a:ext cx="1712833" cy="2483644"/>
          </a:xfrm>
          <a:prstGeom prst="roundRect">
            <a:avLst>
              <a:gd name="adj" fmla="val 3027"/>
            </a:avLst>
          </a:prstGeom>
          <a:solidFill>
            <a:srgbClr val="E9E6FA"/>
          </a:solidFill>
          <a:ln w="7620">
            <a:solidFill>
              <a:srgbClr val="BDB8DF"/>
            </a:solidFill>
            <a:prstDash val="solid"/>
          </a:ln>
        </p:spPr>
        <p:txBody>
          <a:bodyPr/>
          <a:lstStyle/>
          <a:p>
            <a:endParaRPr lang="en-GH"/>
          </a:p>
        </p:txBody>
      </p:sp>
      <p:sp>
        <p:nvSpPr>
          <p:cNvPr id="39" name="Text 37">
            <a:extLst>
              <a:ext uri="{FF2B5EF4-FFF2-40B4-BE49-F238E27FC236}">
                <a16:creationId xmlns:a16="http://schemas.microsoft.com/office/drawing/2014/main" id="{0FE753E4-2825-1687-0E86-8F5A36033535}"/>
              </a:ext>
            </a:extLst>
          </p:cNvPr>
          <p:cNvSpPr/>
          <p:nvPr/>
        </p:nvSpPr>
        <p:spPr>
          <a:xfrm>
            <a:off x="7384315" y="1199855"/>
            <a:ext cx="1450896" cy="964406"/>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Will VAT be applied on the total unit price or only the outstanding balance?</a:t>
            </a:r>
            <a:endParaRPr lang="en-US" sz="1200" dirty="0"/>
          </a:p>
        </p:txBody>
      </p:sp>
      <p:sp>
        <p:nvSpPr>
          <p:cNvPr id="40" name="Text 38">
            <a:extLst>
              <a:ext uri="{FF2B5EF4-FFF2-40B4-BE49-F238E27FC236}">
                <a16:creationId xmlns:a16="http://schemas.microsoft.com/office/drawing/2014/main" id="{0F3E1EF5-5040-5937-4191-131B7F6C6F26}"/>
              </a:ext>
            </a:extLst>
          </p:cNvPr>
          <p:cNvSpPr/>
          <p:nvPr/>
        </p:nvSpPr>
        <p:spPr>
          <a:xfrm>
            <a:off x="7384315" y="2201290"/>
            <a:ext cx="1450896" cy="888682"/>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VAT is applied only on the outstanding balance payable after January 2026, not on amounts already settled prior to the effective date.</a:t>
            </a:r>
            <a:endParaRPr lang="en-US" sz="950" dirty="0"/>
          </a:p>
        </p:txBody>
      </p:sp>
      <p:sp>
        <p:nvSpPr>
          <p:cNvPr id="41" name="Text 39">
            <a:extLst>
              <a:ext uri="{FF2B5EF4-FFF2-40B4-BE49-F238E27FC236}">
                <a16:creationId xmlns:a16="http://schemas.microsoft.com/office/drawing/2014/main" id="{44111346-8FEF-A3AC-41C0-C437362F4FFC}"/>
              </a:ext>
            </a:extLst>
          </p:cNvPr>
          <p:cNvSpPr/>
          <p:nvPr/>
        </p:nvSpPr>
        <p:spPr>
          <a:xfrm>
            <a:off x="1929943" y="3602093"/>
            <a:ext cx="3650694" cy="308610"/>
          </a:xfrm>
          <a:prstGeom prst="rect">
            <a:avLst/>
          </a:prstGeom>
          <a:noFill/>
          <a:ln/>
        </p:spPr>
        <p:txBody>
          <a:bodyPr wrap="none" lIns="0" tIns="0" rIns="0" bIns="0" rtlCol="0" anchor="t"/>
          <a:lstStyle/>
          <a:p>
            <a:pPr marL="0" indent="0" algn="l">
              <a:lnSpc>
                <a:spcPts val="2400"/>
              </a:lnSpc>
              <a:buNone/>
            </a:pPr>
            <a:r>
              <a:rPr lang="en-US" sz="1900" b="1" dirty="0">
                <a:solidFill>
                  <a:srgbClr val="231971"/>
                </a:solidFill>
                <a:latin typeface="Outfit Extra Bold" pitchFamily="34" charset="0"/>
                <a:ea typeface="Outfit Extra Bold" pitchFamily="34" charset="-122"/>
                <a:cs typeface="Outfit Extra Bold" pitchFamily="34" charset="-120"/>
              </a:rPr>
              <a:t>Client Concerns and Procedures</a:t>
            </a:r>
            <a:endParaRPr lang="en-US" sz="1900" dirty="0"/>
          </a:p>
        </p:txBody>
      </p:sp>
      <p:sp>
        <p:nvSpPr>
          <p:cNvPr id="42" name="Shape 40">
            <a:extLst>
              <a:ext uri="{FF2B5EF4-FFF2-40B4-BE49-F238E27FC236}">
                <a16:creationId xmlns:a16="http://schemas.microsoft.com/office/drawing/2014/main" id="{23C996B3-3420-9A30-6DB2-24518CCA507D}"/>
              </a:ext>
            </a:extLst>
          </p:cNvPr>
          <p:cNvSpPr/>
          <p:nvPr/>
        </p:nvSpPr>
        <p:spPr>
          <a:xfrm>
            <a:off x="1929943" y="4003215"/>
            <a:ext cx="7036237" cy="1676638"/>
          </a:xfrm>
          <a:prstGeom prst="roundRect">
            <a:avLst>
              <a:gd name="adj" fmla="val 3092"/>
            </a:avLst>
          </a:prstGeom>
          <a:solidFill>
            <a:srgbClr val="C3BCF6"/>
          </a:solidFill>
          <a:ln/>
        </p:spPr>
        <p:txBody>
          <a:bodyPr/>
          <a:lstStyle/>
          <a:p>
            <a:endParaRPr lang="en-GH"/>
          </a:p>
        </p:txBody>
      </p:sp>
      <p:pic>
        <p:nvPicPr>
          <p:cNvPr id="43" name="Image 0" descr="preencoded.png">
            <a:extLst>
              <a:ext uri="{FF2B5EF4-FFF2-40B4-BE49-F238E27FC236}">
                <a16:creationId xmlns:a16="http://schemas.microsoft.com/office/drawing/2014/main" id="{BEE93418-CADC-C84C-8167-1A7AEFB0057A}"/>
              </a:ext>
            </a:extLst>
          </p:cNvPr>
          <p:cNvPicPr>
            <a:picLocks noChangeAspect="1"/>
          </p:cNvPicPr>
          <p:nvPr/>
        </p:nvPicPr>
        <p:blipFill>
          <a:blip r:embed="rId3"/>
          <a:stretch>
            <a:fillRect/>
          </a:stretch>
        </p:blipFill>
        <p:spPr>
          <a:xfrm>
            <a:off x="2053292" y="4113109"/>
            <a:ext cx="192881" cy="154305"/>
          </a:xfrm>
          <a:prstGeom prst="rect">
            <a:avLst/>
          </a:prstGeom>
        </p:spPr>
      </p:pic>
      <p:sp>
        <p:nvSpPr>
          <p:cNvPr id="44" name="Text 41">
            <a:extLst>
              <a:ext uri="{FF2B5EF4-FFF2-40B4-BE49-F238E27FC236}">
                <a16:creationId xmlns:a16="http://schemas.microsoft.com/office/drawing/2014/main" id="{7DF5C7DC-51CB-C920-E5B9-F9C245842303}"/>
              </a:ext>
            </a:extLst>
          </p:cNvPr>
          <p:cNvSpPr/>
          <p:nvPr/>
        </p:nvSpPr>
        <p:spPr>
          <a:xfrm>
            <a:off x="2369522" y="4095726"/>
            <a:ext cx="3369112" cy="192881"/>
          </a:xfrm>
          <a:prstGeom prst="rect">
            <a:avLst/>
          </a:prstGeom>
          <a:noFill/>
          <a:ln/>
        </p:spPr>
        <p:txBody>
          <a:bodyPr wrap="none" lIns="0" tIns="0" rIns="0" bIns="0" rtlCol="0" anchor="t"/>
          <a:lstStyle/>
          <a:p>
            <a:pPr marL="0" indent="0" algn="l">
              <a:lnSpc>
                <a:spcPts val="1500"/>
              </a:lnSpc>
              <a:buNone/>
            </a:pPr>
            <a:r>
              <a:rPr lang="en-US" sz="1200" b="1" dirty="0">
                <a:solidFill>
                  <a:srgbClr val="000000"/>
                </a:solidFill>
                <a:latin typeface="Outfit Extra Bold" pitchFamily="34" charset="0"/>
                <a:ea typeface="Outfit Extra Bold" pitchFamily="34" charset="-122"/>
                <a:cs typeface="Outfit Extra Bold" pitchFamily="34" charset="-120"/>
              </a:rPr>
              <a:t>What if a client disagrees with the VAT charge?</a:t>
            </a:r>
            <a:endParaRPr lang="en-US" sz="1200" dirty="0"/>
          </a:p>
        </p:txBody>
      </p:sp>
      <p:sp>
        <p:nvSpPr>
          <p:cNvPr id="45" name="Text 42">
            <a:extLst>
              <a:ext uri="{FF2B5EF4-FFF2-40B4-BE49-F238E27FC236}">
                <a16:creationId xmlns:a16="http://schemas.microsoft.com/office/drawing/2014/main" id="{29E1DC43-A7D8-865F-7102-20A30A910584}"/>
              </a:ext>
            </a:extLst>
          </p:cNvPr>
          <p:cNvSpPr/>
          <p:nvPr/>
        </p:nvSpPr>
        <p:spPr>
          <a:xfrm>
            <a:off x="2369522" y="4350282"/>
            <a:ext cx="6473309" cy="148114"/>
          </a:xfrm>
          <a:prstGeom prst="rect">
            <a:avLst/>
          </a:prstGeom>
          <a:noFill/>
          <a:ln/>
        </p:spPr>
        <p:txBody>
          <a:bodyPr wrap="none" lIns="0" tIns="0" rIns="0" bIns="0" rtlCol="0" anchor="t"/>
          <a:lstStyle/>
          <a:p>
            <a:pPr marL="0" indent="0" algn="l">
              <a:lnSpc>
                <a:spcPts val="1150"/>
              </a:lnSpc>
              <a:buNone/>
            </a:pPr>
            <a:r>
              <a:rPr lang="en-US" sz="950" dirty="0">
                <a:solidFill>
                  <a:srgbClr val="000000"/>
                </a:solidFill>
                <a:latin typeface="Arimo" pitchFamily="34" charset="0"/>
                <a:ea typeface="Arimo" pitchFamily="34" charset="-122"/>
                <a:cs typeface="Arimo" pitchFamily="34" charset="-120"/>
              </a:rPr>
              <a:t>VAT is a statutory requirement and not optional. However, the company remains open to:</a:t>
            </a:r>
            <a:endParaRPr lang="en-US" sz="950" dirty="0"/>
          </a:p>
        </p:txBody>
      </p:sp>
      <p:sp>
        <p:nvSpPr>
          <p:cNvPr id="46" name="Text 43">
            <a:extLst>
              <a:ext uri="{FF2B5EF4-FFF2-40B4-BE49-F238E27FC236}">
                <a16:creationId xmlns:a16="http://schemas.microsoft.com/office/drawing/2014/main" id="{E7DFDE8E-788E-685D-916A-C715A9AC9976}"/>
              </a:ext>
            </a:extLst>
          </p:cNvPr>
          <p:cNvSpPr/>
          <p:nvPr/>
        </p:nvSpPr>
        <p:spPr>
          <a:xfrm>
            <a:off x="2369522" y="4553879"/>
            <a:ext cx="6473309" cy="444398"/>
          </a:xfrm>
          <a:prstGeom prst="rect">
            <a:avLst/>
          </a:prstGeom>
          <a:noFill/>
          <a:ln/>
        </p:spPr>
        <p:txBody>
          <a:bodyPr wrap="square" lIns="0" tIns="0" rIns="0" bIns="0" rtlCol="0" anchor="t"/>
          <a:lstStyle/>
          <a:p>
            <a:pPr marL="342900" indent="-342900" algn="l">
              <a:lnSpc>
                <a:spcPts val="1150"/>
              </a:lnSpc>
              <a:buSzPct val="100000"/>
              <a:buChar char="•"/>
            </a:pPr>
            <a:r>
              <a:rPr lang="en-US" sz="950" dirty="0">
                <a:solidFill>
                  <a:srgbClr val="000000"/>
                </a:solidFill>
                <a:latin typeface="Arimo" pitchFamily="34" charset="0"/>
                <a:ea typeface="Arimo" pitchFamily="34" charset="-122"/>
                <a:cs typeface="Arimo" pitchFamily="34" charset="-120"/>
              </a:rPr>
              <a:t>Explaining the rationale</a:t>
            </a:r>
            <a:endParaRPr lang="en-US" sz="950" dirty="0"/>
          </a:p>
          <a:p>
            <a:pPr marL="342900" indent="-342900" algn="l">
              <a:lnSpc>
                <a:spcPts val="1150"/>
              </a:lnSpc>
              <a:buSzPct val="100000"/>
              <a:buChar char="•"/>
            </a:pPr>
            <a:r>
              <a:rPr lang="en-US" sz="950" dirty="0">
                <a:solidFill>
                  <a:srgbClr val="000000"/>
                </a:solidFill>
                <a:latin typeface="Arimo" pitchFamily="34" charset="0"/>
                <a:ea typeface="Arimo" pitchFamily="34" charset="-122"/>
                <a:cs typeface="Arimo" pitchFamily="34" charset="-120"/>
              </a:rPr>
              <a:t>Providing official documentation</a:t>
            </a:r>
            <a:endParaRPr lang="en-US" sz="950" dirty="0"/>
          </a:p>
          <a:p>
            <a:pPr marL="342900" indent="-342900" algn="l">
              <a:lnSpc>
                <a:spcPts val="1150"/>
              </a:lnSpc>
              <a:buSzPct val="100000"/>
              <a:buChar char="•"/>
            </a:pPr>
            <a:r>
              <a:rPr lang="en-US" sz="950" dirty="0">
                <a:solidFill>
                  <a:srgbClr val="000000"/>
                </a:solidFill>
                <a:latin typeface="Arimo" pitchFamily="34" charset="0"/>
                <a:ea typeface="Arimo" pitchFamily="34" charset="-122"/>
                <a:cs typeface="Arimo" pitchFamily="34" charset="-120"/>
              </a:rPr>
              <a:t>Structuring payment timelines where possible</a:t>
            </a:r>
            <a:endParaRPr lang="en-US" sz="950" dirty="0"/>
          </a:p>
        </p:txBody>
      </p:sp>
      <p:sp>
        <p:nvSpPr>
          <p:cNvPr id="47" name="Text 44">
            <a:extLst>
              <a:ext uri="{FF2B5EF4-FFF2-40B4-BE49-F238E27FC236}">
                <a16:creationId xmlns:a16="http://schemas.microsoft.com/office/drawing/2014/main" id="{C552B4DC-FB8D-8E74-8690-780BF38619FF}"/>
              </a:ext>
            </a:extLst>
          </p:cNvPr>
          <p:cNvSpPr/>
          <p:nvPr/>
        </p:nvSpPr>
        <p:spPr>
          <a:xfrm>
            <a:off x="2369522" y="5053760"/>
            <a:ext cx="6473309" cy="148114"/>
          </a:xfrm>
          <a:prstGeom prst="rect">
            <a:avLst/>
          </a:prstGeom>
          <a:noFill/>
          <a:ln/>
        </p:spPr>
        <p:txBody>
          <a:bodyPr wrap="none" lIns="0" tIns="0" rIns="0" bIns="0" rtlCol="0" anchor="t"/>
          <a:lstStyle/>
          <a:p>
            <a:pPr marL="0" indent="0" algn="l">
              <a:lnSpc>
                <a:spcPts val="1150"/>
              </a:lnSpc>
              <a:buNone/>
            </a:pPr>
            <a:r>
              <a:rPr lang="en-US" sz="950" dirty="0">
                <a:solidFill>
                  <a:srgbClr val="000000"/>
                </a:solidFill>
                <a:latin typeface="Arimo" pitchFamily="34" charset="0"/>
                <a:ea typeface="Arimo" pitchFamily="34" charset="-122"/>
                <a:cs typeface="Arimo" pitchFamily="34" charset="-120"/>
              </a:rPr>
              <a:t>Final compliance remains mandatory under law.</a:t>
            </a:r>
            <a:endParaRPr lang="en-US" sz="950" dirty="0"/>
          </a:p>
        </p:txBody>
      </p:sp>
      <p:sp>
        <p:nvSpPr>
          <p:cNvPr id="48" name="Text 45">
            <a:extLst>
              <a:ext uri="{FF2B5EF4-FFF2-40B4-BE49-F238E27FC236}">
                <a16:creationId xmlns:a16="http://schemas.microsoft.com/office/drawing/2014/main" id="{ABF60723-248C-E28F-18A0-0FE1DD064764}"/>
              </a:ext>
            </a:extLst>
          </p:cNvPr>
          <p:cNvSpPr/>
          <p:nvPr/>
        </p:nvSpPr>
        <p:spPr>
          <a:xfrm>
            <a:off x="2369522" y="5257357"/>
            <a:ext cx="6473309" cy="296228"/>
          </a:xfrm>
          <a:prstGeom prst="rect">
            <a:avLst/>
          </a:prstGeom>
          <a:noFill/>
          <a:ln/>
        </p:spPr>
        <p:txBody>
          <a:bodyPr wrap="square" lIns="0" tIns="0" rIns="0" bIns="0" rtlCol="0" anchor="t"/>
          <a:lstStyle/>
          <a:p>
            <a:pPr marL="342900" indent="-342900" algn="l">
              <a:lnSpc>
                <a:spcPts val="1150"/>
              </a:lnSpc>
              <a:buSzPct val="100000"/>
              <a:buChar char="•"/>
            </a:pPr>
            <a:r>
              <a:rPr lang="en-US" sz="950" dirty="0">
                <a:solidFill>
                  <a:srgbClr val="000000"/>
                </a:solidFill>
                <a:latin typeface="Arimo" pitchFamily="34" charset="0"/>
                <a:ea typeface="Arimo" pitchFamily="34" charset="-122"/>
                <a:cs typeface="Arimo" pitchFamily="34" charset="-120"/>
              </a:rPr>
              <a:t>Should the client opt out, client would receive their full payment minus stated administrative charges as stated in their contract</a:t>
            </a:r>
            <a:endParaRPr lang="en-US" sz="950" dirty="0"/>
          </a:p>
        </p:txBody>
      </p:sp>
      <p:sp>
        <p:nvSpPr>
          <p:cNvPr id="49" name="Shape 46">
            <a:extLst>
              <a:ext uri="{FF2B5EF4-FFF2-40B4-BE49-F238E27FC236}">
                <a16:creationId xmlns:a16="http://schemas.microsoft.com/office/drawing/2014/main" id="{39588310-D5CF-D7BA-0597-6C395D0E8CF1}"/>
              </a:ext>
            </a:extLst>
          </p:cNvPr>
          <p:cNvSpPr/>
          <p:nvPr/>
        </p:nvSpPr>
        <p:spPr>
          <a:xfrm>
            <a:off x="1929943" y="5706223"/>
            <a:ext cx="2304217" cy="1678186"/>
          </a:xfrm>
          <a:prstGeom prst="roundRect">
            <a:avLst>
              <a:gd name="adj" fmla="val 3089"/>
            </a:avLst>
          </a:prstGeom>
          <a:solidFill>
            <a:srgbClr val="FAFAFA">
              <a:alpha val="95000"/>
            </a:srgbClr>
          </a:solidFill>
          <a:ln w="15240">
            <a:solidFill>
              <a:srgbClr val="BDB8DF"/>
            </a:solidFill>
            <a:prstDash val="solid"/>
          </a:ln>
        </p:spPr>
        <p:txBody>
          <a:bodyPr/>
          <a:lstStyle/>
          <a:p>
            <a:endParaRPr lang="en-GH"/>
          </a:p>
        </p:txBody>
      </p:sp>
      <p:sp>
        <p:nvSpPr>
          <p:cNvPr id="50" name="Text 47">
            <a:extLst>
              <a:ext uri="{FF2B5EF4-FFF2-40B4-BE49-F238E27FC236}">
                <a16:creationId xmlns:a16="http://schemas.microsoft.com/office/drawing/2014/main" id="{FF9446F4-436F-F1F0-FD9B-B04B7EB3E760}"/>
              </a:ext>
            </a:extLst>
          </p:cNvPr>
          <p:cNvSpPr/>
          <p:nvPr/>
        </p:nvSpPr>
        <p:spPr>
          <a:xfrm>
            <a:off x="2068532" y="5844812"/>
            <a:ext cx="2027039" cy="385763"/>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Will the reservation fee be taxed?</a:t>
            </a:r>
            <a:endParaRPr lang="en-US" sz="1200" dirty="0"/>
          </a:p>
        </p:txBody>
      </p:sp>
      <p:sp>
        <p:nvSpPr>
          <p:cNvPr id="51" name="Text 48">
            <a:extLst>
              <a:ext uri="{FF2B5EF4-FFF2-40B4-BE49-F238E27FC236}">
                <a16:creationId xmlns:a16="http://schemas.microsoft.com/office/drawing/2014/main" id="{953B5B86-3BB6-95F0-99B7-728A0F312C1F}"/>
              </a:ext>
            </a:extLst>
          </p:cNvPr>
          <p:cNvSpPr/>
          <p:nvPr/>
        </p:nvSpPr>
        <p:spPr>
          <a:xfrm>
            <a:off x="2068532" y="6267603"/>
            <a:ext cx="2027039" cy="592455"/>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Yes. Reservation fees form part of the total consideration and are therefore subject to VAT where applicable.</a:t>
            </a:r>
            <a:endParaRPr lang="en-US" sz="950" dirty="0"/>
          </a:p>
        </p:txBody>
      </p:sp>
      <p:sp>
        <p:nvSpPr>
          <p:cNvPr id="52" name="Shape 49">
            <a:extLst>
              <a:ext uri="{FF2B5EF4-FFF2-40B4-BE49-F238E27FC236}">
                <a16:creationId xmlns:a16="http://schemas.microsoft.com/office/drawing/2014/main" id="{5E41A27B-C2BA-CD09-8B0D-091173385E29}"/>
              </a:ext>
            </a:extLst>
          </p:cNvPr>
          <p:cNvSpPr/>
          <p:nvPr/>
        </p:nvSpPr>
        <p:spPr>
          <a:xfrm>
            <a:off x="4295834" y="5706223"/>
            <a:ext cx="2304336" cy="1678186"/>
          </a:xfrm>
          <a:prstGeom prst="roundRect">
            <a:avLst>
              <a:gd name="adj" fmla="val 3089"/>
            </a:avLst>
          </a:prstGeom>
          <a:solidFill>
            <a:srgbClr val="FAFAFA">
              <a:alpha val="95000"/>
            </a:srgbClr>
          </a:solidFill>
          <a:ln w="15240">
            <a:solidFill>
              <a:srgbClr val="BDB8DF"/>
            </a:solidFill>
            <a:prstDash val="solid"/>
          </a:ln>
        </p:spPr>
        <p:txBody>
          <a:bodyPr/>
          <a:lstStyle/>
          <a:p>
            <a:endParaRPr lang="en-GH"/>
          </a:p>
        </p:txBody>
      </p:sp>
      <p:sp>
        <p:nvSpPr>
          <p:cNvPr id="53" name="Text 50">
            <a:extLst>
              <a:ext uri="{FF2B5EF4-FFF2-40B4-BE49-F238E27FC236}">
                <a16:creationId xmlns:a16="http://schemas.microsoft.com/office/drawing/2014/main" id="{C53407BE-405D-A605-DB60-FB2755A90BE1}"/>
              </a:ext>
            </a:extLst>
          </p:cNvPr>
          <p:cNvSpPr/>
          <p:nvPr/>
        </p:nvSpPr>
        <p:spPr>
          <a:xfrm>
            <a:off x="4434423" y="5844812"/>
            <a:ext cx="2027158" cy="771525"/>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If a client pays the reservation fee excluding VAT, does it make the sale incomplete?</a:t>
            </a:r>
            <a:endParaRPr lang="en-US" sz="1200" dirty="0"/>
          </a:p>
        </p:txBody>
      </p:sp>
      <p:sp>
        <p:nvSpPr>
          <p:cNvPr id="54" name="Text 51">
            <a:extLst>
              <a:ext uri="{FF2B5EF4-FFF2-40B4-BE49-F238E27FC236}">
                <a16:creationId xmlns:a16="http://schemas.microsoft.com/office/drawing/2014/main" id="{1DD03D17-07FA-60D5-3F70-6841DF758291}"/>
              </a:ext>
            </a:extLst>
          </p:cNvPr>
          <p:cNvSpPr/>
          <p:nvPr/>
        </p:nvSpPr>
        <p:spPr>
          <a:xfrm>
            <a:off x="4434423" y="6653365"/>
            <a:ext cx="2027158" cy="592455"/>
          </a:xfrm>
          <a:prstGeom prst="rect">
            <a:avLst/>
          </a:prstGeom>
          <a:noFill/>
          <a:ln/>
        </p:spPr>
        <p:txBody>
          <a:bodyPr wrap="squar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Yes. Payment of the reservation fee without applicable VAT is considered a sales but has an incomplete VAT balance which must be paid.</a:t>
            </a:r>
            <a:endParaRPr lang="en-US" sz="950" dirty="0"/>
          </a:p>
        </p:txBody>
      </p:sp>
      <p:sp>
        <p:nvSpPr>
          <p:cNvPr id="55" name="Shape 52">
            <a:extLst>
              <a:ext uri="{FF2B5EF4-FFF2-40B4-BE49-F238E27FC236}">
                <a16:creationId xmlns:a16="http://schemas.microsoft.com/office/drawing/2014/main" id="{510DB15E-6AB7-01C0-8142-66AD9D53DDB8}"/>
              </a:ext>
            </a:extLst>
          </p:cNvPr>
          <p:cNvSpPr/>
          <p:nvPr/>
        </p:nvSpPr>
        <p:spPr>
          <a:xfrm>
            <a:off x="6661844" y="5706223"/>
            <a:ext cx="2304217" cy="1678186"/>
          </a:xfrm>
          <a:prstGeom prst="roundRect">
            <a:avLst>
              <a:gd name="adj" fmla="val 3089"/>
            </a:avLst>
          </a:prstGeom>
          <a:solidFill>
            <a:srgbClr val="FAFAFA">
              <a:alpha val="95000"/>
            </a:srgbClr>
          </a:solidFill>
          <a:ln w="15240">
            <a:solidFill>
              <a:srgbClr val="BDB8DF"/>
            </a:solidFill>
            <a:prstDash val="solid"/>
          </a:ln>
        </p:spPr>
        <p:txBody>
          <a:bodyPr/>
          <a:lstStyle/>
          <a:p>
            <a:endParaRPr lang="en-GH"/>
          </a:p>
        </p:txBody>
      </p:sp>
      <p:sp>
        <p:nvSpPr>
          <p:cNvPr id="56" name="Text 53">
            <a:extLst>
              <a:ext uri="{FF2B5EF4-FFF2-40B4-BE49-F238E27FC236}">
                <a16:creationId xmlns:a16="http://schemas.microsoft.com/office/drawing/2014/main" id="{71B8A665-3DB9-0C62-19C5-CA6C0BA2DC29}"/>
              </a:ext>
            </a:extLst>
          </p:cNvPr>
          <p:cNvSpPr/>
          <p:nvPr/>
        </p:nvSpPr>
        <p:spPr>
          <a:xfrm>
            <a:off x="6800433" y="5844812"/>
            <a:ext cx="2027039" cy="771525"/>
          </a:xfrm>
          <a:prstGeom prst="rect">
            <a:avLst/>
          </a:prstGeom>
          <a:noFill/>
          <a:ln/>
        </p:spPr>
        <p:txBody>
          <a:bodyPr wrap="square" lIns="0" tIns="0" rIns="0" bIns="0" rtlCol="0" anchor="t"/>
          <a:lstStyle/>
          <a:p>
            <a:pPr marL="0" indent="0" algn="l">
              <a:lnSpc>
                <a:spcPts val="1500"/>
              </a:lnSpc>
              <a:buNone/>
            </a:pPr>
            <a:r>
              <a:rPr lang="en-US" sz="1200" b="1" dirty="0">
                <a:solidFill>
                  <a:srgbClr val="2A2742"/>
                </a:solidFill>
                <a:latin typeface="Outfit Extra Bold" pitchFamily="34" charset="0"/>
                <a:ea typeface="Outfit Extra Bold" pitchFamily="34" charset="-122"/>
                <a:cs typeface="Outfit Extra Bold" pitchFamily="34" charset="-120"/>
              </a:rPr>
              <a:t>Will VAT be applied on interest charges for delinquent or overdue payments?</a:t>
            </a:r>
            <a:endParaRPr lang="en-US" sz="1200" dirty="0"/>
          </a:p>
        </p:txBody>
      </p:sp>
      <p:sp>
        <p:nvSpPr>
          <p:cNvPr id="57" name="Text 54">
            <a:extLst>
              <a:ext uri="{FF2B5EF4-FFF2-40B4-BE49-F238E27FC236}">
                <a16:creationId xmlns:a16="http://schemas.microsoft.com/office/drawing/2014/main" id="{A0C6F635-DF1F-15E2-FA03-11F6C0801F61}"/>
              </a:ext>
            </a:extLst>
          </p:cNvPr>
          <p:cNvSpPr/>
          <p:nvPr/>
        </p:nvSpPr>
        <p:spPr>
          <a:xfrm>
            <a:off x="6800433" y="6653365"/>
            <a:ext cx="2027039" cy="148114"/>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No</a:t>
            </a:r>
            <a:endParaRPr lang="en-US" sz="950" dirty="0"/>
          </a:p>
        </p:txBody>
      </p:sp>
      <p:sp>
        <p:nvSpPr>
          <p:cNvPr id="58" name="Text 55">
            <a:extLst>
              <a:ext uri="{FF2B5EF4-FFF2-40B4-BE49-F238E27FC236}">
                <a16:creationId xmlns:a16="http://schemas.microsoft.com/office/drawing/2014/main" id="{5FDC0022-DB0A-B126-F9F1-3A6F93EB6F3C}"/>
              </a:ext>
            </a:extLst>
          </p:cNvPr>
          <p:cNvSpPr/>
          <p:nvPr/>
        </p:nvSpPr>
        <p:spPr>
          <a:xfrm>
            <a:off x="9760647" y="2082489"/>
            <a:ext cx="3287197" cy="308610"/>
          </a:xfrm>
          <a:prstGeom prst="rect">
            <a:avLst/>
          </a:prstGeom>
          <a:noFill/>
          <a:ln/>
        </p:spPr>
        <p:txBody>
          <a:bodyPr wrap="none" lIns="0" tIns="0" rIns="0" bIns="0" rtlCol="0" anchor="t"/>
          <a:lstStyle/>
          <a:p>
            <a:pPr marL="0" indent="0" algn="l">
              <a:lnSpc>
                <a:spcPts val="2400"/>
              </a:lnSpc>
              <a:buNone/>
            </a:pPr>
            <a:r>
              <a:rPr lang="en-US" sz="1900" b="1" dirty="0">
                <a:solidFill>
                  <a:srgbClr val="231971"/>
                </a:solidFill>
                <a:latin typeface="Outfit Extra Bold" pitchFamily="34" charset="0"/>
                <a:ea typeface="Outfit Extra Bold" pitchFamily="34" charset="-122"/>
                <a:cs typeface="Outfit Extra Bold" pitchFamily="34" charset="-120"/>
              </a:rPr>
              <a:t>Support and Communication</a:t>
            </a:r>
            <a:endParaRPr lang="en-US" sz="1900" dirty="0"/>
          </a:p>
        </p:txBody>
      </p:sp>
      <p:sp>
        <p:nvSpPr>
          <p:cNvPr id="59" name="Text 56">
            <a:extLst>
              <a:ext uri="{FF2B5EF4-FFF2-40B4-BE49-F238E27FC236}">
                <a16:creationId xmlns:a16="http://schemas.microsoft.com/office/drawing/2014/main" id="{2EF6A7B2-E3E3-27F9-2BF0-E016F9DAA85A}"/>
              </a:ext>
            </a:extLst>
          </p:cNvPr>
          <p:cNvSpPr/>
          <p:nvPr/>
        </p:nvSpPr>
        <p:spPr>
          <a:xfrm>
            <a:off x="9760647" y="2545285"/>
            <a:ext cx="3163014" cy="192881"/>
          </a:xfrm>
          <a:prstGeom prst="rect">
            <a:avLst/>
          </a:prstGeom>
          <a:noFill/>
          <a:ln/>
        </p:spPr>
        <p:txBody>
          <a:bodyPr wrap="none" lIns="0" tIns="0" rIns="0" bIns="0" rtlCol="0" anchor="t"/>
          <a:lstStyle/>
          <a:p>
            <a:pPr marL="0" indent="0" algn="l">
              <a:lnSpc>
                <a:spcPts val="1500"/>
              </a:lnSpc>
              <a:buNone/>
            </a:pPr>
            <a:r>
              <a:rPr lang="en-US" sz="1200" b="1" dirty="0">
                <a:solidFill>
                  <a:srgbClr val="231971"/>
                </a:solidFill>
                <a:latin typeface="Outfit Extra Bold" pitchFamily="34" charset="0"/>
                <a:ea typeface="Outfit Extra Bold" pitchFamily="34" charset="-122"/>
                <a:cs typeface="Outfit Extra Bold" pitchFamily="34" charset="-120"/>
              </a:rPr>
              <a:t>Who should clients contact for clarification?</a:t>
            </a:r>
            <a:endParaRPr lang="en-US" sz="1200" dirty="0"/>
          </a:p>
        </p:txBody>
      </p:sp>
      <p:sp>
        <p:nvSpPr>
          <p:cNvPr id="60" name="Text 57">
            <a:extLst>
              <a:ext uri="{FF2B5EF4-FFF2-40B4-BE49-F238E27FC236}">
                <a16:creationId xmlns:a16="http://schemas.microsoft.com/office/drawing/2014/main" id="{8F40C616-5304-7BC5-8E63-B19FBE76385B}"/>
              </a:ext>
            </a:extLst>
          </p:cNvPr>
          <p:cNvSpPr/>
          <p:nvPr/>
        </p:nvSpPr>
        <p:spPr>
          <a:xfrm>
            <a:off x="9760647" y="2799841"/>
            <a:ext cx="3367564" cy="148114"/>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Clients should contact:</a:t>
            </a:r>
            <a:endParaRPr lang="en-US" sz="950" dirty="0"/>
          </a:p>
        </p:txBody>
      </p:sp>
      <p:sp>
        <p:nvSpPr>
          <p:cNvPr id="61" name="Text 58">
            <a:extLst>
              <a:ext uri="{FF2B5EF4-FFF2-40B4-BE49-F238E27FC236}">
                <a16:creationId xmlns:a16="http://schemas.microsoft.com/office/drawing/2014/main" id="{B140346B-0752-D48E-F069-85F992B88AF4}"/>
              </a:ext>
            </a:extLst>
          </p:cNvPr>
          <p:cNvSpPr/>
          <p:nvPr/>
        </p:nvSpPr>
        <p:spPr>
          <a:xfrm>
            <a:off x="9760647" y="3003438"/>
            <a:ext cx="3367564" cy="148114"/>
          </a:xfrm>
          <a:prstGeom prst="rect">
            <a:avLst/>
          </a:prstGeom>
          <a:noFill/>
          <a:ln/>
        </p:spPr>
        <p:txBody>
          <a:bodyPr wrap="none" lIns="0" tIns="0" rIns="0" bIns="0" rtlCol="0" anchor="t"/>
          <a:lstStyle/>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Their assigned Sales Consultant</a:t>
            </a:r>
            <a:endParaRPr lang="en-US" sz="950" dirty="0"/>
          </a:p>
        </p:txBody>
      </p:sp>
      <p:sp>
        <p:nvSpPr>
          <p:cNvPr id="62" name="Text 59">
            <a:extLst>
              <a:ext uri="{FF2B5EF4-FFF2-40B4-BE49-F238E27FC236}">
                <a16:creationId xmlns:a16="http://schemas.microsoft.com/office/drawing/2014/main" id="{6B14AF67-6EAD-BDA7-75C1-FA656163120A}"/>
              </a:ext>
            </a:extLst>
          </p:cNvPr>
          <p:cNvSpPr/>
          <p:nvPr/>
        </p:nvSpPr>
        <p:spPr>
          <a:xfrm>
            <a:off x="9760647" y="4076500"/>
            <a:ext cx="3367564" cy="385763"/>
          </a:xfrm>
          <a:prstGeom prst="rect">
            <a:avLst/>
          </a:prstGeom>
          <a:noFill/>
          <a:ln/>
        </p:spPr>
        <p:txBody>
          <a:bodyPr wrap="square" lIns="0" tIns="0" rIns="0" bIns="0" rtlCol="0" anchor="t"/>
          <a:lstStyle/>
          <a:p>
            <a:pPr marL="0" indent="0" algn="l">
              <a:lnSpc>
                <a:spcPts val="1500"/>
              </a:lnSpc>
              <a:buNone/>
            </a:pPr>
            <a:r>
              <a:rPr lang="en-US" sz="1200" b="1" dirty="0">
                <a:solidFill>
                  <a:srgbClr val="231971"/>
                </a:solidFill>
                <a:latin typeface="Outfit Extra Bold" pitchFamily="34" charset="0"/>
                <a:ea typeface="Outfit Extra Bold" pitchFamily="34" charset="-122"/>
                <a:cs typeface="Outfit Extra Bold" pitchFamily="34" charset="-120"/>
              </a:rPr>
              <a:t>How will the company manage VAT discussions with clients?</a:t>
            </a:r>
            <a:endParaRPr lang="en-US" sz="1200" dirty="0"/>
          </a:p>
        </p:txBody>
      </p:sp>
      <p:sp>
        <p:nvSpPr>
          <p:cNvPr id="63" name="Text 60">
            <a:extLst>
              <a:ext uri="{FF2B5EF4-FFF2-40B4-BE49-F238E27FC236}">
                <a16:creationId xmlns:a16="http://schemas.microsoft.com/office/drawing/2014/main" id="{AA192E28-7618-F77E-C885-17E78F876C71}"/>
              </a:ext>
            </a:extLst>
          </p:cNvPr>
          <p:cNvSpPr/>
          <p:nvPr/>
        </p:nvSpPr>
        <p:spPr>
          <a:xfrm>
            <a:off x="9760647" y="4523937"/>
            <a:ext cx="3367564" cy="148114"/>
          </a:xfrm>
          <a:prstGeom prst="rect">
            <a:avLst/>
          </a:prstGeom>
          <a:noFill/>
          <a:ln/>
        </p:spPr>
        <p:txBody>
          <a:bodyPr wrap="none" lIns="0" tIns="0" rIns="0" bIns="0" rtlCol="0" anchor="t"/>
          <a:lstStyle/>
          <a:p>
            <a:pPr marL="0" indent="0" algn="l">
              <a:lnSpc>
                <a:spcPts val="1150"/>
              </a:lnSpc>
              <a:buNone/>
            </a:pPr>
            <a:r>
              <a:rPr lang="en-US" sz="950" dirty="0">
                <a:solidFill>
                  <a:srgbClr val="2A2742"/>
                </a:solidFill>
                <a:latin typeface="Arimo" pitchFamily="34" charset="0"/>
                <a:ea typeface="Arimo" pitchFamily="34" charset="-122"/>
                <a:cs typeface="Arimo" pitchFamily="34" charset="-120"/>
              </a:rPr>
              <a:t>The company will:</a:t>
            </a:r>
            <a:endParaRPr lang="en-US" sz="950" dirty="0"/>
          </a:p>
        </p:txBody>
      </p:sp>
      <p:sp>
        <p:nvSpPr>
          <p:cNvPr id="64" name="Text 61">
            <a:extLst>
              <a:ext uri="{FF2B5EF4-FFF2-40B4-BE49-F238E27FC236}">
                <a16:creationId xmlns:a16="http://schemas.microsoft.com/office/drawing/2014/main" id="{E71F5A80-8562-4DEE-D014-63AB35F23F12}"/>
              </a:ext>
            </a:extLst>
          </p:cNvPr>
          <p:cNvSpPr/>
          <p:nvPr/>
        </p:nvSpPr>
        <p:spPr>
          <a:xfrm>
            <a:off x="9760647" y="4727534"/>
            <a:ext cx="3367564" cy="444398"/>
          </a:xfrm>
          <a:prstGeom prst="rect">
            <a:avLst/>
          </a:prstGeom>
          <a:noFill/>
          <a:ln/>
        </p:spPr>
        <p:txBody>
          <a:bodyPr wrap="square" lIns="0" tIns="0" rIns="0" bIns="0" rtlCol="0" anchor="t"/>
          <a:lstStyle/>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Communicate transparently and early</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Offer structured payment options where possible</a:t>
            </a:r>
            <a:endParaRPr lang="en-US" sz="950" dirty="0"/>
          </a:p>
          <a:p>
            <a:pPr marL="342900" indent="-342900" algn="l">
              <a:lnSpc>
                <a:spcPts val="1150"/>
              </a:lnSpc>
              <a:buSzPct val="100000"/>
              <a:buChar char="•"/>
            </a:pPr>
            <a:r>
              <a:rPr lang="en-US" sz="950" dirty="0">
                <a:solidFill>
                  <a:srgbClr val="2A2742"/>
                </a:solidFill>
                <a:latin typeface="Arimo" pitchFamily="34" charset="0"/>
                <a:ea typeface="Arimo" pitchFamily="34" charset="-122"/>
                <a:cs typeface="Arimo" pitchFamily="34" charset="-120"/>
              </a:rPr>
              <a:t>Absorb part of the VAT (In Arlo) to reduce client impact</a:t>
            </a:r>
            <a:endParaRPr lang="en-US" sz="950" dirty="0"/>
          </a:p>
        </p:txBody>
      </p:sp>
    </p:spTree>
    <p:extLst>
      <p:ext uri="{BB962C8B-B14F-4D97-AF65-F5344CB8AC3E}">
        <p14:creationId xmlns:p14="http://schemas.microsoft.com/office/powerpoint/2010/main" val="3145983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1051</TotalTime>
  <Words>996</Words>
  <Application>Microsoft Office PowerPoint</Application>
  <PresentationFormat>Custom</PresentationFormat>
  <Paragraphs>79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Outfit Light</vt:lpstr>
      <vt:lpstr>Outfit Extra Bold</vt:lpstr>
      <vt:lpstr>Arial</vt:lpstr>
      <vt:lpstr>Arimo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Wilma Amoo</dc:creator>
  <cp:lastModifiedBy>Joel Peprah</cp:lastModifiedBy>
  <cp:revision>6</cp:revision>
  <dcterms:created xsi:type="dcterms:W3CDTF">2026-02-10T16:19:08Z</dcterms:created>
  <dcterms:modified xsi:type="dcterms:W3CDTF">2026-02-11T10:18:55Z</dcterms:modified>
</cp:coreProperties>
</file>